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85" r:id="rId5"/>
    <p:sldId id="272" r:id="rId6"/>
    <p:sldId id="275" r:id="rId7"/>
    <p:sldId id="276" r:id="rId8"/>
    <p:sldId id="287" r:id="rId9"/>
    <p:sldId id="277" r:id="rId10"/>
    <p:sldId id="278" r:id="rId11"/>
    <p:sldId id="286" r:id="rId12"/>
    <p:sldId id="279" r:id="rId13"/>
    <p:sldId id="284" r:id="rId14"/>
    <p:sldId id="283" r:id="rId15"/>
    <p:sldId id="280" r:id="rId16"/>
    <p:sldId id="263" r:id="rId17"/>
    <p:sldId id="266" r:id="rId18"/>
    <p:sldId id="268" r:id="rId19"/>
    <p:sldId id="26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B9BE"/>
    <a:srgbClr val="7C5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-40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3EBCB0-4693-4B3C-83E0-9605B585D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653EC1F-CC33-41EA-91A5-8A7353AB3C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E2486BA-E154-43F9-A24A-D107A29E7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2E03-E0D3-47B6-9E26-FE23486DED91}" type="datetimeFigureOut">
              <a:rPr lang="ru-RU" smtClean="0"/>
              <a:pPr/>
              <a:t>09.11.2025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9155E34-5E0C-4E3C-9F8A-FB12E4903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5FBF98-D5AC-4155-BEFA-69DD010B7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60FD-A2C7-4988-B6EE-60687FA525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83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617FB2-DB2C-4495-9B86-EB96A2602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DDF7C77-1ED9-41A0-9E41-5FBF6646E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1B5B8B-E8D6-41A8-8756-71AE514EC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2E03-E0D3-47B6-9E26-FE23486DED91}" type="datetimeFigureOut">
              <a:rPr lang="ru-RU" smtClean="0"/>
              <a:pPr/>
              <a:t>09.11.2025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5CC6EA6-7DCE-4E7F-99F6-5C82D9C13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75C6901-F043-4A50-8B62-12B3999C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60FD-A2C7-4988-B6EE-60687FA525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302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AFC650F-A841-449D-94F3-6D8516D0FE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A170E2D-27F5-401A-9648-71A9F319D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3A9A9EE-0E08-4572-BD4B-1C5CA5580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2E03-E0D3-47B6-9E26-FE23486DED91}" type="datetimeFigureOut">
              <a:rPr lang="ru-RU" smtClean="0"/>
              <a:pPr/>
              <a:t>09.11.2025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687000-25CA-4964-9A75-879BFB8D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07CEE82-E36D-4ABF-8324-C3B6767C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60FD-A2C7-4988-B6EE-60687FA525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11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BE0E4F-8173-40D9-B0F1-7AE1BBBB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7F5189-E200-4149-B3D9-EFBDEC217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1C6D999-D2BE-40D7-AC5D-8787D7C47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2E03-E0D3-47B6-9E26-FE23486DED91}" type="datetimeFigureOut">
              <a:rPr lang="ru-RU" smtClean="0"/>
              <a:pPr/>
              <a:t>09.11.2025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00E2AC-739C-4018-AA40-D679F17EC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91BE853-050A-453F-9A42-D6FD5512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60FD-A2C7-4988-B6EE-60687FA525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291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4C8437-36AF-4AB2-8402-813BA179B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AC9250E-5E66-4979-A515-98CD4FE0E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0EBDA78-66AF-4959-9B53-196C91A83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2E03-E0D3-47B6-9E26-FE23486DED91}" type="datetimeFigureOut">
              <a:rPr lang="ru-RU" smtClean="0"/>
              <a:pPr/>
              <a:t>09.11.2025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D0D0800-611A-4A16-86ED-105D6284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2DC4AF-082C-4C33-B358-8FEED7624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60FD-A2C7-4988-B6EE-60687FA525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875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484DB9-4399-4A2C-8E9B-53C36BC86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EDF1B9B-4CB1-446A-9C11-CDB35CE2B0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888F40E-EC56-4416-9352-123231992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3BC31D6-D887-4EF1-99B2-7FBE2B46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2E03-E0D3-47B6-9E26-FE23486DED91}" type="datetimeFigureOut">
              <a:rPr lang="ru-RU" smtClean="0"/>
              <a:pPr/>
              <a:t>09.11.2025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9432E9B-919C-4095-8B80-B420A3C39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DD6C87-0E93-4844-9564-861F5C3C3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60FD-A2C7-4988-B6EE-60687FA525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079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8CF1E3-C9C9-4E0D-9D08-828A016C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C136863-F91A-4215-B6D1-230F64554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BF554B0-A627-4A79-BA31-6E27CE3AE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45A9304-13F4-4AFC-9C87-0B35207FC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2983C47-4393-4D82-884F-DDA658099A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2BA0462-09EF-4BC7-8046-94571CC73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2E03-E0D3-47B6-9E26-FE23486DED91}" type="datetimeFigureOut">
              <a:rPr lang="ru-RU" smtClean="0"/>
              <a:pPr/>
              <a:t>09.11.2025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B40C504-B1C0-4C35-ADDE-7D5CE8420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EB91B5B-C9AB-4920-8863-11BD471E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60FD-A2C7-4988-B6EE-60687FA525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297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7F5556-B08A-4D1A-8774-5B7C9D94F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22C7E26-D101-42C9-B175-58445B6A1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2E03-E0D3-47B6-9E26-FE23486DED91}" type="datetimeFigureOut">
              <a:rPr lang="ru-RU" smtClean="0"/>
              <a:pPr/>
              <a:t>09.11.2025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FA0CE83-8F32-43BA-AC2B-A83F06810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3CB4271-BAE0-49CA-AF39-2B6835522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60FD-A2C7-4988-B6EE-60687FA525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561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E018F9F-E6E9-483E-8408-825D795C7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2E03-E0D3-47B6-9E26-FE23486DED91}" type="datetimeFigureOut">
              <a:rPr lang="ru-RU" smtClean="0"/>
              <a:pPr/>
              <a:t>09.11.2025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6EB0DEC-CF6B-45FD-8C47-AFCC1DFBA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8FF022F-0380-44B1-9AED-07D4450D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60FD-A2C7-4988-B6EE-60687FA525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64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AEE44B-0608-41BA-9731-EB1D95C5F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7D84267-87EB-4719-AB11-8A90ADF7A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511EC16-7157-4CA6-81F4-8CDFBB72C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F858C12-2C9F-4FE9-A7DA-E6D005250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2E03-E0D3-47B6-9E26-FE23486DED91}" type="datetimeFigureOut">
              <a:rPr lang="ru-RU" smtClean="0"/>
              <a:pPr/>
              <a:t>09.11.2025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DDFD50D-BDAC-47D1-AA20-A9C0E40CA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D5F1D53-8166-4059-8909-ED3316F18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60FD-A2C7-4988-B6EE-60687FA525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180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1119A6-66A7-4BC0-8FA9-79B11661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9822B87-533C-4606-9EAA-CC81CDD77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26559EA-576C-4090-826F-29F750EA3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1CD0B45-2483-4E0A-B9DC-C7A592D21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2E03-E0D3-47B6-9E26-FE23486DED91}" type="datetimeFigureOut">
              <a:rPr lang="ru-RU" smtClean="0"/>
              <a:pPr/>
              <a:t>09.11.2025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88C15B2-2808-4633-9888-B334556E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4C1C13F-942D-4664-9222-D7B522B1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60FD-A2C7-4988-B6EE-60687FA525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22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A3DC8B-F114-45EF-A9EE-7AB1AE4CA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DE30BEA-FE35-4D0E-B496-A0F54681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EDB741-52FC-4483-95B5-590BC393D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A2E03-E0D3-47B6-9E26-FE23486DED91}" type="datetimeFigureOut">
              <a:rPr lang="ru-RU" smtClean="0"/>
              <a:pPr/>
              <a:t>09.11.2025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59DB78-10EA-486F-B676-9AE980319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8268C65-5E74-4F88-A03F-89526A954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B60FD-A2C7-4988-B6EE-60687FA525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85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emf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kuchko@petrsu.r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Векслер\Векслер И\Фото\главный корпус\синий.jpg">
            <a:extLst>
              <a:ext uri="{FF2B5EF4-FFF2-40B4-BE49-F238E27FC236}">
                <a16:creationId xmlns:a16="http://schemas.microsoft.com/office/drawing/2014/main" xmlns="" id="{965387E9-03F0-4A1A-8222-ADFDDDBE7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-135641" y="0"/>
            <a:ext cx="12727977" cy="9728174"/>
          </a:xfrm>
          <a:prstGeom prst="rect">
            <a:avLst/>
          </a:prstGeom>
          <a:noFill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6B5CB79-901A-4705-846B-BD3C35ACE226}"/>
              </a:ext>
            </a:extLst>
          </p:cNvPr>
          <p:cNvSpPr/>
          <p:nvPr/>
        </p:nvSpPr>
        <p:spPr>
          <a:xfrm rot="19639539">
            <a:off x="9242929" y="17859508"/>
            <a:ext cx="3003555" cy="211811"/>
          </a:xfrm>
          <a:prstGeom prst="rect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D1CFEFB-0636-4EA3-A8D6-065164BED1FC}"/>
              </a:ext>
            </a:extLst>
          </p:cNvPr>
          <p:cNvSpPr/>
          <p:nvPr/>
        </p:nvSpPr>
        <p:spPr>
          <a:xfrm rot="17530883">
            <a:off x="838176" y="2286926"/>
            <a:ext cx="4165242" cy="9200580"/>
          </a:xfrm>
          <a:prstGeom prst="rect">
            <a:avLst/>
          </a:prstGeom>
          <a:solidFill>
            <a:schemeClr val="tx2">
              <a:lumMod val="60000"/>
              <a:lumOff val="40000"/>
              <a:alpha val="14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E46EDB3-FDCB-46DB-B5CA-6A89A51607F3}"/>
              </a:ext>
            </a:extLst>
          </p:cNvPr>
          <p:cNvSpPr/>
          <p:nvPr/>
        </p:nvSpPr>
        <p:spPr>
          <a:xfrm>
            <a:off x="-135641" y="2164236"/>
            <a:ext cx="12905157" cy="3489157"/>
          </a:xfrm>
          <a:prstGeom prst="rect">
            <a:avLst/>
          </a:prstGeom>
          <a:solidFill>
            <a:srgbClr val="4EB9BE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010446-F0C6-423E-BDF3-D6F0345EA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965" y="2378660"/>
            <a:ext cx="10658764" cy="89607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Приемная кампания </a:t>
            </a:r>
            <a:r>
              <a:rPr lang="ru-RU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ПетрГУ</a:t>
            </a:r>
            <a:r>
              <a:rPr lang="ru-RU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5520072F-C845-4BCF-B3A5-ADA2D4B50B5E}"/>
              </a:ext>
            </a:extLst>
          </p:cNvPr>
          <p:cNvSpPr txBox="1">
            <a:spLocks/>
          </p:cNvSpPr>
          <p:nvPr/>
        </p:nvSpPr>
        <p:spPr>
          <a:xfrm>
            <a:off x="754586" y="4255773"/>
            <a:ext cx="10658764" cy="896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биологии, </a:t>
            </a:r>
            <a:b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экологии и агротехнологий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F1A90F1-0BFA-4562-8AF6-BB50F7F258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59" y="2535204"/>
            <a:ext cx="1024130" cy="10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3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96D4F60-8B26-4CB6-865F-F2793CCE5B98}"/>
              </a:ext>
            </a:extLst>
          </p:cNvPr>
          <p:cNvSpPr/>
          <p:nvPr/>
        </p:nvSpPr>
        <p:spPr>
          <a:xfrm>
            <a:off x="-4618" y="14532"/>
            <a:ext cx="12192000" cy="763712"/>
          </a:xfrm>
          <a:prstGeom prst="rect">
            <a:avLst/>
          </a:prstGeom>
          <a:solidFill>
            <a:srgbClr val="4EB9B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МЕСТА ПРАКТИК И ВОЗМОЖНОСТИ </a:t>
            </a:r>
            <a:r>
              <a:rPr lang="ru-RU" sz="2400" b="1" dirty="0" smtClean="0"/>
              <a:t>ТРУДОУСТРОЙСТВА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БИОЛОГОВ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18A32AA9-ADFE-471F-9395-BDE6A725C0E8}"/>
              </a:ext>
            </a:extLst>
          </p:cNvPr>
          <p:cNvSpPr txBox="1">
            <a:spLocks/>
          </p:cNvSpPr>
          <p:nvPr/>
        </p:nvSpPr>
        <p:spPr>
          <a:xfrm>
            <a:off x="762000" y="-41453"/>
            <a:ext cx="10658764" cy="896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B36615F-FABC-449B-96DE-067A7DFCCBD3}"/>
              </a:ext>
            </a:extLst>
          </p:cNvPr>
          <p:cNvSpPr/>
          <p:nvPr/>
        </p:nvSpPr>
        <p:spPr>
          <a:xfrm rot="17530883">
            <a:off x="-596336" y="1113667"/>
            <a:ext cx="3538683" cy="13882292"/>
          </a:xfrm>
          <a:prstGeom prst="rect">
            <a:avLst/>
          </a:prstGeom>
          <a:solidFill>
            <a:srgbClr val="2E5696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FECF0F0-A1FD-452A-AB63-7CDA5534AAE7}"/>
              </a:ext>
            </a:extLst>
          </p:cNvPr>
          <p:cNvSpPr/>
          <p:nvPr/>
        </p:nvSpPr>
        <p:spPr>
          <a:xfrm rot="17530883">
            <a:off x="1868229" y="1869547"/>
            <a:ext cx="3729947" cy="13882292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BBB2AB16-4212-4A83-BB8A-87FCB3E378AD}"/>
              </a:ext>
            </a:extLst>
          </p:cNvPr>
          <p:cNvSpPr/>
          <p:nvPr/>
        </p:nvSpPr>
        <p:spPr>
          <a:xfrm rot="15592356">
            <a:off x="5500925" y="3845997"/>
            <a:ext cx="4541968" cy="10600400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2416F39-CDDC-4B98-8C9E-516DBB040D37}"/>
              </a:ext>
            </a:extLst>
          </p:cNvPr>
          <p:cNvSpPr txBox="1"/>
          <p:nvPr/>
        </p:nvSpPr>
        <p:spPr>
          <a:xfrm>
            <a:off x="234790" y="979942"/>
            <a:ext cx="4186106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Профильные научно - исследовательские институты</a:t>
            </a:r>
          </a:p>
          <a:p>
            <a:endParaRPr lang="ru-RU" altLang="ru-RU" sz="10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8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Ботанические сады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14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Зоопарки и зоокомплексы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16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Музеи и выставки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Дирекции и службы особо охраняемых природных территорий </a:t>
            </a:r>
          </a:p>
          <a:p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alt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РК – 145 ООПТ: </a:t>
            </a:r>
          </a:p>
          <a:p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заповедники, заказники,</a:t>
            </a:r>
          </a:p>
          <a:p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природные парки и др.)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sun9-68.userapi.com/impg/O8UoxW4NssPyAdYdVIeA23de_irA-odkjyVDVw/Kj4C8W4EPUo.jpg?size=966x725&amp;quality=95&amp;sign=7f872b0ebbef259e358b010e779813b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1" t="13257" b="48075"/>
          <a:stretch/>
        </p:blipFill>
        <p:spPr bwMode="auto">
          <a:xfrm>
            <a:off x="4501222" y="858966"/>
            <a:ext cx="3299795" cy="168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40523" y="1071462"/>
            <a:ext cx="3999981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Лаборатории </a:t>
            </a:r>
            <a:r>
              <a:rPr lang="ru-RU" alt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бактериологические, паразитологические, токсикологические, криминалистические,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вирусологические и др.)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i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и техникумы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Кафедры </a:t>
            </a:r>
            <a:r>
              <a:rPr lang="ru-RU" altLang="ru-RU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высших учебных </a:t>
            </a: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Профильные министерства</a:t>
            </a:r>
            <a:r>
              <a:rPr lang="ru-RU" altLang="ru-RU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комитеты</a:t>
            </a:r>
            <a:r>
              <a:rPr lang="ru-RU" altLang="ru-RU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службы</a:t>
            </a:r>
          </a:p>
          <a:p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и управления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1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5" t="67764" r="1910" b="3323"/>
          <a:stretch/>
        </p:blipFill>
        <p:spPr bwMode="auto">
          <a:xfrm>
            <a:off x="4501222" y="2660481"/>
            <a:ext cx="3299795" cy="211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222" y="4926111"/>
            <a:ext cx="3270687" cy="18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823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96D4F60-8B26-4CB6-865F-F2793CCE5B98}"/>
              </a:ext>
            </a:extLst>
          </p:cNvPr>
          <p:cNvSpPr/>
          <p:nvPr/>
        </p:nvSpPr>
        <p:spPr>
          <a:xfrm>
            <a:off x="-4618" y="0"/>
            <a:ext cx="12192000" cy="778244"/>
          </a:xfrm>
          <a:prstGeom prst="rect">
            <a:avLst/>
          </a:prstGeom>
          <a:solidFill>
            <a:srgbClr val="4EB9B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МЕСТА ПРАКТИК И ВОЗМОЖНОСТИ </a:t>
            </a:r>
            <a:r>
              <a:rPr lang="ru-RU" sz="2400" b="1" dirty="0" smtClean="0"/>
              <a:t>ТРУДОУСТРОЙСТВА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ЭКОЛОГОВ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18A32AA9-ADFE-471F-9395-BDE6A725C0E8}"/>
              </a:ext>
            </a:extLst>
          </p:cNvPr>
          <p:cNvSpPr txBox="1">
            <a:spLocks/>
          </p:cNvSpPr>
          <p:nvPr/>
        </p:nvSpPr>
        <p:spPr>
          <a:xfrm>
            <a:off x="762000" y="-41453"/>
            <a:ext cx="10658764" cy="896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B36615F-FABC-449B-96DE-067A7DFCCBD3}"/>
              </a:ext>
            </a:extLst>
          </p:cNvPr>
          <p:cNvSpPr/>
          <p:nvPr/>
        </p:nvSpPr>
        <p:spPr>
          <a:xfrm rot="17530883">
            <a:off x="-596336" y="1113667"/>
            <a:ext cx="3538683" cy="13882292"/>
          </a:xfrm>
          <a:prstGeom prst="rect">
            <a:avLst/>
          </a:prstGeom>
          <a:solidFill>
            <a:srgbClr val="2E5696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FECF0F0-A1FD-452A-AB63-7CDA5534AAE7}"/>
              </a:ext>
            </a:extLst>
          </p:cNvPr>
          <p:cNvSpPr/>
          <p:nvPr/>
        </p:nvSpPr>
        <p:spPr>
          <a:xfrm rot="17530883">
            <a:off x="1868229" y="1869547"/>
            <a:ext cx="3729947" cy="13882292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BBB2AB16-4212-4A83-BB8A-87FCB3E378AD}"/>
              </a:ext>
            </a:extLst>
          </p:cNvPr>
          <p:cNvSpPr/>
          <p:nvPr/>
        </p:nvSpPr>
        <p:spPr>
          <a:xfrm rot="15592356">
            <a:off x="5500925" y="3845997"/>
            <a:ext cx="4541968" cy="10600400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2416F39-CDDC-4B98-8C9E-516DBB040D37}"/>
              </a:ext>
            </a:extLst>
          </p:cNvPr>
          <p:cNvSpPr txBox="1"/>
          <p:nvPr/>
        </p:nvSpPr>
        <p:spPr>
          <a:xfrm>
            <a:off x="316705" y="990682"/>
            <a:ext cx="354753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Экологические </a:t>
            </a:r>
            <a:r>
              <a:rPr lang="ru-RU" altLang="ru-RU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природоохранные </a:t>
            </a:r>
            <a:endParaRPr lang="ru-RU" altLang="ru-RU" sz="24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отделы </a:t>
            </a:r>
            <a:r>
              <a:rPr lang="ru-RU" altLang="ru-RU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Производственные, </a:t>
            </a:r>
          </a:p>
          <a:p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аналитические,</a:t>
            </a:r>
          </a:p>
          <a:p>
            <a:r>
              <a:rPr lang="ru-RU" altLang="ru-RU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и  экспертные   </a:t>
            </a:r>
          </a:p>
          <a:p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лаборатории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Заповедники и национальные </a:t>
            </a: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Профильные научно - исследовательские институты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24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83312" y="890796"/>
            <a:ext cx="4043494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Колледжи и техникумы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Кафедры </a:t>
            </a:r>
            <a:r>
              <a:rPr lang="ru-RU" altLang="ru-RU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высших учебных </a:t>
            </a: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Профильные комитеты</a:t>
            </a:r>
          </a:p>
          <a:p>
            <a:r>
              <a:rPr lang="ru-RU" altLang="ru-RU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 </a:t>
            </a: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</a:t>
            </a:r>
            <a:endParaRPr lang="ru-RU" altLang="ru-RU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Государственные </a:t>
            </a:r>
          </a:p>
          <a:p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контрольно- надзорные </a:t>
            </a:r>
          </a:p>
          <a:p>
            <a:r>
              <a:rPr lang="ru-RU" altLang="ru-RU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органы 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Росгидромет, </a:t>
            </a:r>
            <a:endParaRPr lang="ru-RU" altLang="ru-RU" sz="24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Росприроднадзор,     </a:t>
            </a:r>
          </a:p>
          <a:p>
            <a:r>
              <a:rPr lang="ru-RU" alt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Федеральная служба </a:t>
            </a:r>
          </a:p>
          <a:p>
            <a:r>
              <a:rPr lang="ru-RU" alt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по экологическому, </a:t>
            </a:r>
          </a:p>
          <a:p>
            <a:r>
              <a:rPr lang="ru-RU" alt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технологическому и   </a:t>
            </a:r>
          </a:p>
          <a:p>
            <a:r>
              <a:rPr lang="ru-RU" alt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атомному надзору </a:t>
            </a:r>
          </a:p>
          <a:p>
            <a:r>
              <a:rPr lang="ru-RU" alt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 др.)</a:t>
            </a:r>
            <a:endParaRPr lang="ru-RU" altLang="ru-RU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1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https://sun9-68.userapi.com/impg/O8UoxW4NssPyAdYdVIeA23de_irA-odkjyVDVw/Kj4C8W4EPUo.jpg?size=966x725&amp;quality=95&amp;sign=7f872b0ebbef259e358b010e779813b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1" t="51733" b="10683"/>
          <a:stretch/>
        </p:blipFill>
        <p:spPr bwMode="auto">
          <a:xfrm>
            <a:off x="4125151" y="2980584"/>
            <a:ext cx="3625213" cy="170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72" y="850488"/>
            <a:ext cx="3652992" cy="205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5776" b="7225"/>
          <a:stretch/>
        </p:blipFill>
        <p:spPr bwMode="auto">
          <a:xfrm>
            <a:off x="4125150" y="4783586"/>
            <a:ext cx="3625213" cy="198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94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96D4F60-8B26-4CB6-865F-F2793CCE5B98}"/>
              </a:ext>
            </a:extLst>
          </p:cNvPr>
          <p:cNvSpPr/>
          <p:nvPr/>
        </p:nvSpPr>
        <p:spPr>
          <a:xfrm>
            <a:off x="-4618" y="31653"/>
            <a:ext cx="12192000" cy="832269"/>
          </a:xfrm>
          <a:prstGeom prst="rect">
            <a:avLst/>
          </a:prstGeom>
          <a:solidFill>
            <a:srgbClr val="4EB9B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МЕСТА ПРАКТИК И ВОЗМОЖНОСТИ </a:t>
            </a:r>
            <a:r>
              <a:rPr lang="ru-RU" sz="2400" b="1" dirty="0" smtClean="0"/>
              <a:t>ТРУДОУСТРОЙСТВА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РЫБОВОДОВ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18A32AA9-ADFE-471F-9395-BDE6A725C0E8}"/>
              </a:ext>
            </a:extLst>
          </p:cNvPr>
          <p:cNvSpPr txBox="1">
            <a:spLocks/>
          </p:cNvSpPr>
          <p:nvPr/>
        </p:nvSpPr>
        <p:spPr>
          <a:xfrm>
            <a:off x="762000" y="-41453"/>
            <a:ext cx="10658764" cy="896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B36615F-FABC-449B-96DE-067A7DFCCBD3}"/>
              </a:ext>
            </a:extLst>
          </p:cNvPr>
          <p:cNvSpPr/>
          <p:nvPr/>
        </p:nvSpPr>
        <p:spPr>
          <a:xfrm rot="17530883">
            <a:off x="-596336" y="1113667"/>
            <a:ext cx="3538683" cy="13882292"/>
          </a:xfrm>
          <a:prstGeom prst="rect">
            <a:avLst/>
          </a:prstGeom>
          <a:solidFill>
            <a:srgbClr val="2E5696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FECF0F0-A1FD-452A-AB63-7CDA5534AAE7}"/>
              </a:ext>
            </a:extLst>
          </p:cNvPr>
          <p:cNvSpPr/>
          <p:nvPr/>
        </p:nvSpPr>
        <p:spPr>
          <a:xfrm rot="17530883">
            <a:off x="1832125" y="1995193"/>
            <a:ext cx="3729947" cy="13882292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BBB2AB16-4212-4A83-BB8A-87FCB3E378AD}"/>
              </a:ext>
            </a:extLst>
          </p:cNvPr>
          <p:cNvSpPr/>
          <p:nvPr/>
        </p:nvSpPr>
        <p:spPr>
          <a:xfrm rot="15592356">
            <a:off x="5500925" y="3845997"/>
            <a:ext cx="4541968" cy="10600400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2416F39-CDDC-4B98-8C9E-516DBB040D37}"/>
              </a:ext>
            </a:extLst>
          </p:cNvPr>
          <p:cNvSpPr txBox="1"/>
          <p:nvPr/>
        </p:nvSpPr>
        <p:spPr>
          <a:xfrm>
            <a:off x="3833476" y="1032209"/>
            <a:ext cx="428553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Рыбоводные предприятия</a:t>
            </a:r>
          </a:p>
          <a:p>
            <a:r>
              <a:rPr lang="ru-RU" alt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(садковые хозяйства – 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78 в РК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прудовые и бассейновые 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хозяйства, селекционные и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маточные питомники и др.)</a:t>
            </a:r>
          </a:p>
          <a:p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Индустриальные предприятия </a:t>
            </a:r>
          </a:p>
          <a:p>
            <a:r>
              <a:rPr lang="ru-RU" alt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alt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рыбоводные заводы – 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в РК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 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инкубационно-выростные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цеха </a:t>
            </a:r>
            <a:r>
              <a:rPr lang="ru-RU" alt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 установками замкнутого </a:t>
            </a:r>
          </a:p>
          <a:p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водоснабжения (УЗВ) – </a:t>
            </a:r>
            <a:r>
              <a:rPr lang="ru-RU" alt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в РК</a:t>
            </a:r>
            <a:r>
              <a:rPr lang="ru-RU" alt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alt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2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Предприятия по переработке и производству рыбной продукции (</a:t>
            </a: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цехов </a:t>
            </a:r>
            <a:r>
              <a:rPr lang="ru-RU" alt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РК</a:t>
            </a: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1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Рыбоохранные структуры </a:t>
            </a:r>
            <a:r>
              <a:rPr lang="ru-RU" alt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(рыбнадзор, главрыбвод и др.)</a:t>
            </a: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0820" y="6385954"/>
            <a:ext cx="3426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 по производству посадочного материала 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лосося ИНАРКТИКА (г. Кондопога)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90136" y="3180917"/>
            <a:ext cx="38809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Завод по производству рыбных кормов «Аква Фид»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</a:rPr>
              <a:t>пос. Березовка Кондопожский район</a:t>
            </a:r>
            <a:endParaRPr lang="ru-RU" sz="1200" dirty="0"/>
          </a:p>
        </p:txBody>
      </p:sp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81" y="1047309"/>
            <a:ext cx="3179431" cy="173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82442" y="2857707"/>
            <a:ext cx="31030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Садковые хозяйства Республики Карелия</a:t>
            </a:r>
          </a:p>
        </p:txBody>
      </p:sp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42" y="3304643"/>
            <a:ext cx="3047686" cy="30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82"/>
          <a:stretch/>
        </p:blipFill>
        <p:spPr bwMode="auto">
          <a:xfrm>
            <a:off x="8151151" y="1112389"/>
            <a:ext cx="3744815" cy="203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Цех по переработке красной икры. Фото: &quot;Республика&quot; / Сергей Юди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458" y="3874467"/>
            <a:ext cx="3627508" cy="241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21962" y="6318892"/>
            <a:ext cx="3392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Цех по переработке икры в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«Кала-Ранта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пос. Куркиеки, Лахденпохский р-он)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902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96D4F60-8B26-4CB6-865F-F2793CCE5B98}"/>
              </a:ext>
            </a:extLst>
          </p:cNvPr>
          <p:cNvSpPr/>
          <p:nvPr/>
        </p:nvSpPr>
        <p:spPr>
          <a:xfrm>
            <a:off x="-4618" y="58723"/>
            <a:ext cx="12192000" cy="805199"/>
          </a:xfrm>
          <a:prstGeom prst="rect">
            <a:avLst/>
          </a:prstGeom>
          <a:solidFill>
            <a:srgbClr val="4EB9B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ВОЗМОЖНОСТИ ТРУДОУСТРОЙСТВА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ЗООТЕХНИКОВ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18A32AA9-ADFE-471F-9395-BDE6A725C0E8}"/>
              </a:ext>
            </a:extLst>
          </p:cNvPr>
          <p:cNvSpPr txBox="1">
            <a:spLocks/>
          </p:cNvSpPr>
          <p:nvPr/>
        </p:nvSpPr>
        <p:spPr>
          <a:xfrm>
            <a:off x="762000" y="-41453"/>
            <a:ext cx="10658764" cy="896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B36615F-FABC-449B-96DE-067A7DFCCBD3}"/>
              </a:ext>
            </a:extLst>
          </p:cNvPr>
          <p:cNvSpPr/>
          <p:nvPr/>
        </p:nvSpPr>
        <p:spPr>
          <a:xfrm rot="17530883">
            <a:off x="-596336" y="1113667"/>
            <a:ext cx="3538683" cy="13882292"/>
          </a:xfrm>
          <a:prstGeom prst="rect">
            <a:avLst/>
          </a:prstGeom>
          <a:solidFill>
            <a:srgbClr val="2E5696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FECF0F0-A1FD-452A-AB63-7CDA5534AAE7}"/>
              </a:ext>
            </a:extLst>
          </p:cNvPr>
          <p:cNvSpPr/>
          <p:nvPr/>
        </p:nvSpPr>
        <p:spPr>
          <a:xfrm rot="17530883">
            <a:off x="1868229" y="1869547"/>
            <a:ext cx="3729947" cy="13882292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BB2AB16-4212-4A83-BB8A-87FCB3E378AD}"/>
              </a:ext>
            </a:extLst>
          </p:cNvPr>
          <p:cNvSpPr/>
          <p:nvPr/>
        </p:nvSpPr>
        <p:spPr>
          <a:xfrm rot="15592356">
            <a:off x="5500925" y="3845997"/>
            <a:ext cx="4541968" cy="10600400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2416F39-CDDC-4B98-8C9E-516DBB040D37}"/>
              </a:ext>
            </a:extLst>
          </p:cNvPr>
          <p:cNvSpPr txBox="1"/>
          <p:nvPr/>
        </p:nvSpPr>
        <p:spPr>
          <a:xfrm>
            <a:off x="3829284" y="984248"/>
            <a:ext cx="452338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Предприятия аграрно-промышленного комплекса</a:t>
            </a:r>
          </a:p>
          <a:p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alt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племенные предприятия и  </a:t>
            </a:r>
          </a:p>
          <a:p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животноводческие комплексы,</a:t>
            </a:r>
          </a:p>
          <a:p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птицефабрики, </a:t>
            </a:r>
            <a:r>
              <a:rPr lang="ru-RU" altLang="ru-R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фермерские </a:t>
            </a:r>
          </a:p>
          <a:p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хозяйства 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</a:t>
            </a:r>
            <a:r>
              <a:rPr lang="ru-RU" altLang="ru-R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endParaRPr lang="ru-RU" altLang="ru-RU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Предприятия по переработке и производству продукции животноводства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Селекционно-генетические центры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Ветеринарные 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службы и кинелогические центры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Профильные министерства, комитеты и службы </a:t>
            </a:r>
            <a:r>
              <a:rPr lang="ru-RU" alt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Минсельхоз РК, </a:t>
            </a:r>
            <a:r>
              <a:rPr lang="ru-RU" altLang="ru-RU" sz="2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Россельхоз</a:t>
            </a:r>
            <a:r>
              <a:rPr lang="ru-RU" altLang="ru-R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-надзор и др.)</a:t>
            </a:r>
            <a:endParaRPr lang="ru-RU" alt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8995" y="3405093"/>
            <a:ext cx="3180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Племпредприятие 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(д. Мегрега)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petrsu.ru/files/ngallery/2024/6/20/f_1718888486_482276/big/6674283b08a28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6"/>
          <a:stretch/>
        </p:blipFill>
        <p:spPr bwMode="auto">
          <a:xfrm>
            <a:off x="189675" y="1135518"/>
            <a:ext cx="3444531" cy="222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07289" y="6324796"/>
            <a:ext cx="3180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Племенное хозяйство 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(д. Новая Вилга)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3" y="3968785"/>
            <a:ext cx="3382373" cy="225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444568" y="3377968"/>
            <a:ext cx="3540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Хозяйства по разведению овец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(дер. Лахденпохья, </a:t>
            </a:r>
            <a:r>
              <a:rPr lang="ru-RU" sz="12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племсовхоз</a:t>
            </a:r>
            <a:r>
              <a:rPr lang="ru-RU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Ильинский)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874" y="1045701"/>
            <a:ext cx="3412764" cy="227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22759"/>
          <a:stretch/>
        </p:blipFill>
        <p:spPr>
          <a:xfrm>
            <a:off x="8494616" y="3986322"/>
            <a:ext cx="3392950" cy="232789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9083302" y="6314218"/>
            <a:ext cx="2263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Кинологические центры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(г. Петрозаводск, г. Москва)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228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96D4F60-8B26-4CB6-865F-F2793CCE5B98}"/>
              </a:ext>
            </a:extLst>
          </p:cNvPr>
          <p:cNvSpPr/>
          <p:nvPr/>
        </p:nvSpPr>
        <p:spPr>
          <a:xfrm>
            <a:off x="0" y="87844"/>
            <a:ext cx="12192000" cy="975442"/>
          </a:xfrm>
          <a:prstGeom prst="rect">
            <a:avLst/>
          </a:prstGeom>
          <a:solidFill>
            <a:srgbClr val="4EB9B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МЕСТА ПРАКТИК ВОЗМОЖНОСТИ </a:t>
            </a:r>
            <a:r>
              <a:rPr lang="ru-RU" sz="2400" b="1" dirty="0" smtClean="0"/>
              <a:t>ТРУДОУСТРОЙСТВА </a:t>
            </a:r>
          </a:p>
          <a:p>
            <a:pPr algn="ctr"/>
            <a:r>
              <a:rPr lang="ru-RU" sz="2400" b="1" dirty="0" smtClean="0"/>
              <a:t>АГРОНОМОВ</a:t>
            </a:r>
            <a:endParaRPr lang="ru-RU" sz="2400" b="1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18A32AA9-ADFE-471F-9395-BDE6A725C0E8}"/>
              </a:ext>
            </a:extLst>
          </p:cNvPr>
          <p:cNvSpPr txBox="1">
            <a:spLocks/>
          </p:cNvSpPr>
          <p:nvPr/>
        </p:nvSpPr>
        <p:spPr>
          <a:xfrm>
            <a:off x="762000" y="-41453"/>
            <a:ext cx="10658764" cy="896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B36615F-FABC-449B-96DE-067A7DFCCBD3}"/>
              </a:ext>
            </a:extLst>
          </p:cNvPr>
          <p:cNvSpPr/>
          <p:nvPr/>
        </p:nvSpPr>
        <p:spPr>
          <a:xfrm rot="17530883">
            <a:off x="-596336" y="1113667"/>
            <a:ext cx="3538683" cy="13882292"/>
          </a:xfrm>
          <a:prstGeom prst="rect">
            <a:avLst/>
          </a:prstGeom>
          <a:solidFill>
            <a:srgbClr val="2E5696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FECF0F0-A1FD-452A-AB63-7CDA5534AAE7}"/>
              </a:ext>
            </a:extLst>
          </p:cNvPr>
          <p:cNvSpPr/>
          <p:nvPr/>
        </p:nvSpPr>
        <p:spPr>
          <a:xfrm rot="17530883">
            <a:off x="1868229" y="1869547"/>
            <a:ext cx="3729947" cy="13882292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BBB2AB16-4212-4A83-BB8A-87FCB3E378AD}"/>
              </a:ext>
            </a:extLst>
          </p:cNvPr>
          <p:cNvSpPr/>
          <p:nvPr/>
        </p:nvSpPr>
        <p:spPr>
          <a:xfrm rot="15592356">
            <a:off x="5500925" y="3845997"/>
            <a:ext cx="4541968" cy="10600400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2416F39-CDDC-4B98-8C9E-516DBB040D37}"/>
              </a:ext>
            </a:extLst>
          </p:cNvPr>
          <p:cNvSpPr txBox="1"/>
          <p:nvPr/>
        </p:nvSpPr>
        <p:spPr>
          <a:xfrm>
            <a:off x="3733202" y="1095732"/>
            <a:ext cx="45352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Садово-парковые питомники</a:t>
            </a:r>
          </a:p>
          <a:p>
            <a:endParaRPr lang="ru-RU" altLang="ru-RU" sz="11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Компании, которые занимаются селекцией и продажей посевного материала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11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 агропромышленные комплексы и холдинги</a:t>
            </a:r>
            <a:endParaRPr lang="ru-RU" alt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Фермерские хозяйства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1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Тепличные хозяйства (овощные и плодово-ягодные)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100" b="1" dirty="0" smtClean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Гидропонные хозяйства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100" dirty="0" smtClean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Предприятия АПК </a:t>
            </a:r>
          </a:p>
          <a:p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(совхозы, колхозы и др.)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100" b="1" dirty="0" smtClean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Научно-исследовательские организации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419" y="2277968"/>
            <a:ext cx="1050564" cy="75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28780" y="6562341"/>
            <a:ext cx="3605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ru-RU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Агрокомплекс 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(пос. Ладва)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6" y="1210737"/>
            <a:ext cx="3544832" cy="212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365" y="3394485"/>
            <a:ext cx="3651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32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Тепличный комплекс на основе гидропоники</a:t>
            </a:r>
          </a:p>
          <a:p>
            <a:pPr algn="ctr"/>
            <a:r>
              <a:rPr lang="ru-RU" sz="1200" b="1" dirty="0" smtClean="0">
                <a:solidFill>
                  <a:srgbClr val="232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200" dirty="0"/>
              <a:t> 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ООО «Инбиотех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  <a:r>
              <a:rPr lang="ru-RU" sz="1200" dirty="0" smtClean="0"/>
              <a:t> </a:t>
            </a:r>
            <a:r>
              <a:rPr lang="ru-RU" sz="1200" b="1" dirty="0" smtClean="0">
                <a:solidFill>
                  <a:srgbClr val="232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пос. Мелиоративный)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457" y="3911887"/>
            <a:ext cx="3785429" cy="263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avatars.dzeninfra.ru/get-zen_doc/271828/pub_6655c5a3b563d67f9a0995ce_6655c5acb563d67f9a0997b6/scale_120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/>
          <a:stretch/>
        </p:blipFill>
        <p:spPr bwMode="auto">
          <a:xfrm>
            <a:off x="176295" y="3986395"/>
            <a:ext cx="3465333" cy="239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98986" y="6405965"/>
            <a:ext cx="3074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32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Фермерское тепличное хозяйство </a:t>
            </a:r>
          </a:p>
          <a:p>
            <a:pPr algn="ctr"/>
            <a:r>
              <a:rPr lang="ru-RU" sz="1200" b="1" dirty="0" smtClean="0">
                <a:solidFill>
                  <a:srgbClr val="232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выращиванию салата (пос. Ладва)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457" y="1210737"/>
            <a:ext cx="3792471" cy="23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320282" y="3555523"/>
            <a:ext cx="3605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ru-RU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Садовый центр 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(г. Петрозаводск)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28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96D4F60-8B26-4CB6-865F-F2793CCE5B98}"/>
              </a:ext>
            </a:extLst>
          </p:cNvPr>
          <p:cNvSpPr/>
          <p:nvPr/>
        </p:nvSpPr>
        <p:spPr>
          <a:xfrm>
            <a:off x="0" y="87844"/>
            <a:ext cx="12192000" cy="975442"/>
          </a:xfrm>
          <a:prstGeom prst="rect">
            <a:avLst/>
          </a:prstGeom>
          <a:solidFill>
            <a:srgbClr val="4EB9B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МЕСТА ПРАКТИК ВОЗМОЖНОСТИ </a:t>
            </a:r>
            <a:r>
              <a:rPr lang="ru-RU" sz="2400" b="1" dirty="0" smtClean="0"/>
              <a:t>ТРУДОУСТРОЙСТВА </a:t>
            </a:r>
          </a:p>
          <a:p>
            <a:pPr algn="ctr"/>
            <a:r>
              <a:rPr lang="ru-RU" sz="2400" b="1" dirty="0" smtClean="0"/>
              <a:t>ЗЕМЛЕУСТРОИТЕЛЕЙ</a:t>
            </a:r>
            <a:endParaRPr lang="ru-RU" sz="2400" b="1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18A32AA9-ADFE-471F-9395-BDE6A725C0E8}"/>
              </a:ext>
            </a:extLst>
          </p:cNvPr>
          <p:cNvSpPr txBox="1">
            <a:spLocks/>
          </p:cNvSpPr>
          <p:nvPr/>
        </p:nvSpPr>
        <p:spPr>
          <a:xfrm>
            <a:off x="762000" y="-41453"/>
            <a:ext cx="10658764" cy="896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B36615F-FABC-449B-96DE-067A7DFCCBD3}"/>
              </a:ext>
            </a:extLst>
          </p:cNvPr>
          <p:cNvSpPr/>
          <p:nvPr/>
        </p:nvSpPr>
        <p:spPr>
          <a:xfrm rot="17530883">
            <a:off x="-596336" y="1113667"/>
            <a:ext cx="3538683" cy="13882292"/>
          </a:xfrm>
          <a:prstGeom prst="rect">
            <a:avLst/>
          </a:prstGeom>
          <a:solidFill>
            <a:srgbClr val="2E5696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FECF0F0-A1FD-452A-AB63-7CDA5534AAE7}"/>
              </a:ext>
            </a:extLst>
          </p:cNvPr>
          <p:cNvSpPr/>
          <p:nvPr/>
        </p:nvSpPr>
        <p:spPr>
          <a:xfrm rot="17530883">
            <a:off x="1868229" y="1869547"/>
            <a:ext cx="3729947" cy="13882292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BBB2AB16-4212-4A83-BB8A-87FCB3E378AD}"/>
              </a:ext>
            </a:extLst>
          </p:cNvPr>
          <p:cNvSpPr/>
          <p:nvPr/>
        </p:nvSpPr>
        <p:spPr>
          <a:xfrm rot="15592356">
            <a:off x="5500925" y="3845997"/>
            <a:ext cx="4541968" cy="10600400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2416F39-CDDC-4B98-8C9E-516DBB040D37}"/>
              </a:ext>
            </a:extLst>
          </p:cNvPr>
          <p:cNvSpPr txBox="1"/>
          <p:nvPr/>
        </p:nvSpPr>
        <p:spPr>
          <a:xfrm>
            <a:off x="477635" y="1263773"/>
            <a:ext cx="415107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Предприятия в области землеустройства и добычи природного сырья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Проектные и научно-исследовательские институты землеустройства</a:t>
            </a:r>
            <a:endParaRPr lang="ru-RU" alt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Геоинформационные и картографические службы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Консалтинговые компании </a:t>
            </a:r>
          </a:p>
          <a:p>
            <a:r>
              <a:rPr lang="ru-RU" alt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по проведению экспертизы</a:t>
            </a:r>
          </a:p>
          <a:p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земельных проектов</a:t>
            </a:r>
          </a:p>
          <a:p>
            <a:endParaRPr lang="ru-RU" alt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Земельно-кадастровые палаты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2416F39-CDDC-4B98-8C9E-516DBB040D37}"/>
              </a:ext>
            </a:extLst>
          </p:cNvPr>
          <p:cNvSpPr txBox="1"/>
          <p:nvPr/>
        </p:nvSpPr>
        <p:spPr>
          <a:xfrm>
            <a:off x="8314132" y="1413753"/>
            <a:ext cx="383031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 земельного контроля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1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Муниципальные образования и департаменты в области управления и охраны природных ресурсов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Министерства земельных ресурсов и экологии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Университеты, колледжи и исследовательские центры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458" y="4112713"/>
            <a:ext cx="3423529" cy="240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Picture backgroun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1"/>
          <a:stretch/>
        </p:blipFill>
        <p:spPr bwMode="auto">
          <a:xfrm>
            <a:off x="4718267" y="1480870"/>
            <a:ext cx="3364720" cy="22281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7354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58D9FD5-67E2-425E-883D-EAE657C0FFA7}"/>
              </a:ext>
            </a:extLst>
          </p:cNvPr>
          <p:cNvSpPr/>
          <p:nvPr/>
        </p:nvSpPr>
        <p:spPr>
          <a:xfrm>
            <a:off x="1" y="239185"/>
            <a:ext cx="12192000" cy="683634"/>
          </a:xfrm>
          <a:prstGeom prst="rect">
            <a:avLst/>
          </a:prstGeom>
          <a:solidFill>
            <a:srgbClr val="4EB9B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69BA9B01-8539-405D-9AC0-61D2D87070D9}"/>
              </a:ext>
            </a:extLst>
          </p:cNvPr>
          <p:cNvSpPr txBox="1">
            <a:spLocks/>
          </p:cNvSpPr>
          <p:nvPr/>
        </p:nvSpPr>
        <p:spPr>
          <a:xfrm>
            <a:off x="762000" y="-55101"/>
            <a:ext cx="10658764" cy="896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Стипендии студентов ПетрГУ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625B3CB4-E247-441E-8E3A-EFD3A385E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901862"/>
              </p:ext>
            </p:extLst>
          </p:nvPr>
        </p:nvGraphicFramePr>
        <p:xfrm>
          <a:off x="197708" y="1069355"/>
          <a:ext cx="11722443" cy="5722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3531">
                  <a:extLst>
                    <a:ext uri="{9D8B030D-6E8A-4147-A177-3AD203B41FA5}">
                      <a16:colId xmlns:a16="http://schemas.microsoft.com/office/drawing/2014/main" xmlns="" val="288470695"/>
                    </a:ext>
                  </a:extLst>
                </a:gridCol>
                <a:gridCol w="3158912">
                  <a:extLst>
                    <a:ext uri="{9D8B030D-6E8A-4147-A177-3AD203B41FA5}">
                      <a16:colId xmlns:a16="http://schemas.microsoft.com/office/drawing/2014/main" xmlns="" val="106980370"/>
                    </a:ext>
                  </a:extLst>
                </a:gridCol>
              </a:tblGrid>
              <a:tr h="516804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</a:t>
                      </a:r>
                      <a:r>
                        <a:rPr lang="ru-RU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академическая стипендия </a:t>
                      </a:r>
                      <a:r>
                        <a:rPr lang="ru-RU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учебу без «троек»</a:t>
                      </a:r>
                      <a:endParaRPr lang="ru-RU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4 050</a:t>
                      </a:r>
                      <a:r>
                        <a:rPr lang="ru-RU" b="0" baseline="0" dirty="0" smtClean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b="0" baseline="0" dirty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рублей</a:t>
                      </a:r>
                      <a:endParaRPr lang="ru-RU" b="0" dirty="0">
                        <a:solidFill>
                          <a:srgbClr val="315CA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A8C3E7">
                        <a:alpha val="7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6382905"/>
                  </a:ext>
                </a:extLst>
              </a:tr>
              <a:tr h="621063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</a:t>
                      </a:r>
                      <a:r>
                        <a:rPr lang="ru-RU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академическая стипендия студентам,</a:t>
                      </a:r>
                    </a:p>
                    <a:p>
                      <a:pPr algn="ctr"/>
                      <a:r>
                        <a:rPr lang="ru-RU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обучающимся на «отлично»</a:t>
                      </a:r>
                      <a:endParaRPr lang="ru-RU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baseline="0" dirty="0" smtClean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8 100 </a:t>
                      </a:r>
                      <a:r>
                        <a:rPr lang="ru-RU" b="0" baseline="0" dirty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рублей</a:t>
                      </a:r>
                      <a:endParaRPr lang="ru-RU" b="0" dirty="0">
                        <a:solidFill>
                          <a:srgbClr val="315CA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A8C3E7">
                        <a:alpha val="7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9376614"/>
                  </a:ext>
                </a:extLst>
              </a:tr>
              <a:tr h="533437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 социальная стипендия</a:t>
                      </a:r>
                      <a:endParaRPr lang="ru-RU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baseline="0" dirty="0" smtClean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6 000 рублей</a:t>
                      </a:r>
                      <a:endParaRPr lang="ru-RU" dirty="0"/>
                    </a:p>
                  </a:txBody>
                  <a:tcPr anchor="ctr">
                    <a:solidFill>
                      <a:srgbClr val="A8C3E7">
                        <a:alpha val="77000"/>
                      </a:srgbClr>
                    </a:solidFill>
                  </a:tcPr>
                </a:tc>
              </a:tr>
              <a:tr h="7929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 социальная стипендия в повышенном размере для определенных студентов 1 и 2 курсов, обучающихся без «троек»</a:t>
                      </a:r>
                      <a:endParaRPr lang="ru-RU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baseline="0" dirty="0" smtClean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12 500 рублей</a:t>
                      </a:r>
                      <a:endParaRPr lang="ru-RU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 anchor="ctr">
                    <a:solidFill>
                      <a:srgbClr val="A8C3E7">
                        <a:alpha val="77000"/>
                      </a:srgbClr>
                    </a:solidFill>
                  </a:tcPr>
                </a:tc>
              </a:tr>
              <a:tr h="72926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Повышенная</a:t>
                      </a:r>
                      <a:r>
                        <a:rPr lang="ru-RU" sz="16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государственная академическая стипендия студентам за особые достижения  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77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accent1">
                        <a:tint val="40000"/>
                        <a:alpha val="7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4510064"/>
                  </a:ext>
                </a:extLst>
              </a:tr>
              <a:tr h="416726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учебной деятельности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r>
                        <a:rPr lang="ru-RU" b="0" dirty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 рублей</a:t>
                      </a:r>
                    </a:p>
                  </a:txBody>
                  <a:tcPr anchor="ctr">
                    <a:solidFill>
                      <a:srgbClr val="A8C3E7">
                        <a:alpha val="7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633409"/>
                  </a:ext>
                </a:extLst>
              </a:tr>
              <a:tr h="416726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Научно-исследовательской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r>
                        <a:rPr lang="ru-RU" b="0" dirty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 рублей</a:t>
                      </a:r>
                    </a:p>
                  </a:txBody>
                  <a:tcPr anchor="ctr">
                    <a:solidFill>
                      <a:srgbClr val="A8C3E7">
                        <a:alpha val="7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9483853"/>
                  </a:ext>
                </a:extLst>
              </a:tr>
              <a:tr h="416726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Общественной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ru-RU" b="0" dirty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 рублей</a:t>
                      </a:r>
                    </a:p>
                  </a:txBody>
                  <a:tcPr anchor="ctr">
                    <a:solidFill>
                      <a:srgbClr val="A8C3E7">
                        <a:alpha val="7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9604044"/>
                  </a:ext>
                </a:extLst>
              </a:tr>
              <a:tr h="530160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Культурно-творческой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ru-RU" b="0" dirty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 рублей</a:t>
                      </a:r>
                    </a:p>
                  </a:txBody>
                  <a:tcPr anchor="ctr">
                    <a:solidFill>
                      <a:srgbClr val="A8C3E7">
                        <a:alpha val="7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6177041"/>
                  </a:ext>
                </a:extLst>
              </a:tr>
              <a:tr h="729269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Спортивной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ru-RU" b="0" dirty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 рублей</a:t>
                      </a:r>
                    </a:p>
                    <a:p>
                      <a:pPr algn="ctr"/>
                      <a:endParaRPr lang="ru-RU" b="0" dirty="0">
                        <a:solidFill>
                          <a:srgbClr val="315CA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A8C3E7">
                        <a:alpha val="7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551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6090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365806F-DC21-4C53-AFA2-FDA8C67CE4BC}"/>
              </a:ext>
            </a:extLst>
          </p:cNvPr>
          <p:cNvSpPr/>
          <p:nvPr/>
        </p:nvSpPr>
        <p:spPr>
          <a:xfrm>
            <a:off x="0" y="239185"/>
            <a:ext cx="12192001" cy="683634"/>
          </a:xfrm>
          <a:prstGeom prst="rect">
            <a:avLst/>
          </a:prstGeom>
          <a:solidFill>
            <a:srgbClr val="4EB9BE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069B862F-94C0-4706-9B78-5BCB187A0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4143"/>
            <a:ext cx="9144000" cy="58203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проживания в общежитиях ПетрГУ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AF2516A0-F0C1-4AE1-96AA-38F67249C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491475"/>
              </p:ext>
            </p:extLst>
          </p:nvPr>
        </p:nvGraphicFramePr>
        <p:xfrm>
          <a:off x="420130" y="1178011"/>
          <a:ext cx="10890421" cy="4455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5718">
                  <a:extLst>
                    <a:ext uri="{9D8B030D-6E8A-4147-A177-3AD203B41FA5}">
                      <a16:colId xmlns:a16="http://schemas.microsoft.com/office/drawing/2014/main" xmlns="" val="288470695"/>
                    </a:ext>
                  </a:extLst>
                </a:gridCol>
                <a:gridCol w="2934703">
                  <a:extLst>
                    <a:ext uri="{9D8B030D-6E8A-4147-A177-3AD203B41FA5}">
                      <a16:colId xmlns:a16="http://schemas.microsoft.com/office/drawing/2014/main" xmlns="" val="106980370"/>
                    </a:ext>
                  </a:extLst>
                </a:gridCol>
              </a:tblGrid>
              <a:tr h="581179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 студентов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Размер платы</a:t>
                      </a:r>
                    </a:p>
                  </a:txBody>
                  <a:tcPr anchor="ctr">
                    <a:solidFill>
                      <a:srgbClr val="A8C3E7">
                        <a:alpha val="9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6382905"/>
                  </a:ext>
                </a:extLst>
              </a:tr>
              <a:tr h="773942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Обучающиеся на бюджете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</a:t>
                      </a:r>
                      <a:r>
                        <a:rPr lang="ru-RU" b="0" baseline="0" dirty="0" smtClean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рублей/месяц</a:t>
                      </a:r>
                      <a:endParaRPr lang="ru-RU" b="0" dirty="0">
                        <a:solidFill>
                          <a:srgbClr val="315CA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A8C3E7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9376614"/>
                  </a:ext>
                </a:extLst>
              </a:tr>
              <a:tr h="820111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Лица из числа детей сирот и детей,</a:t>
                      </a:r>
                    </a:p>
                    <a:p>
                      <a:pPr algn="ctr"/>
                      <a:r>
                        <a:rPr lang="ru-RU" b="0" dirty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оставшихся без попечения родителей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ru-RU" b="0" dirty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рублей/месяц</a:t>
                      </a:r>
                    </a:p>
                  </a:txBody>
                  <a:tcPr anchor="ctr">
                    <a:solidFill>
                      <a:srgbClr val="A8C3E7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9483853"/>
                  </a:ext>
                </a:extLst>
              </a:tr>
              <a:tr h="468636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 иногородних </a:t>
                      </a:r>
                      <a:r>
                        <a:rPr lang="ru-RU" b="1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студентов </a:t>
                      </a:r>
                      <a:endParaRPr lang="ru-RU" b="1" smtClean="0">
                        <a:solidFill>
                          <a:srgbClr val="315CA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b="1" smtClean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местами</a:t>
                      </a:r>
                      <a:r>
                        <a:rPr lang="ru-RU" b="1" baseline="0" smtClean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b="1" baseline="0" dirty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общежитиях</a:t>
                      </a:r>
                      <a:endParaRPr lang="ru-RU" b="1" dirty="0">
                        <a:solidFill>
                          <a:srgbClr val="315CA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A8C3E7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9604044"/>
                  </a:ext>
                </a:extLst>
              </a:tr>
              <a:tr h="820111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Обучающиеся на бюджете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  <a:p>
                      <a:pPr algn="ctr"/>
                      <a:endParaRPr lang="ru-RU" b="0" dirty="0">
                        <a:solidFill>
                          <a:srgbClr val="315CA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A8C3E7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6177041"/>
                  </a:ext>
                </a:extLst>
              </a:tr>
              <a:tr h="820111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Обучающиеся на платном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rgbClr val="315CA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  <a:p>
                      <a:pPr algn="ctr"/>
                      <a:endParaRPr lang="ru-RU" b="0" dirty="0">
                        <a:solidFill>
                          <a:srgbClr val="315CA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A8C3E7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551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3033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91588D8-CFF7-422C-89AE-D57056BDB1BF}"/>
              </a:ext>
            </a:extLst>
          </p:cNvPr>
          <p:cNvSpPr/>
          <p:nvPr/>
        </p:nvSpPr>
        <p:spPr>
          <a:xfrm>
            <a:off x="1" y="239185"/>
            <a:ext cx="12192000" cy="683634"/>
          </a:xfrm>
          <a:prstGeom prst="rect">
            <a:avLst/>
          </a:prstGeom>
          <a:solidFill>
            <a:srgbClr val="4EB9B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5741E607-F6C0-43FE-93A6-99AF0701DF6D}"/>
              </a:ext>
            </a:extLst>
          </p:cNvPr>
          <p:cNvSpPr txBox="1">
            <a:spLocks/>
          </p:cNvSpPr>
          <p:nvPr/>
        </p:nvSpPr>
        <p:spPr>
          <a:xfrm>
            <a:off x="1524000" y="354143"/>
            <a:ext cx="9144000" cy="58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Дополнительная информация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105E7B1-120A-4E26-A440-BC2B6DF31DD4}"/>
              </a:ext>
            </a:extLst>
          </p:cNvPr>
          <p:cNvGrpSpPr/>
          <p:nvPr/>
        </p:nvGrpSpPr>
        <p:grpSpPr>
          <a:xfrm>
            <a:off x="4529095" y="2049153"/>
            <a:ext cx="2742346" cy="2647377"/>
            <a:chOff x="1715841" y="2075575"/>
            <a:chExt cx="2742346" cy="264737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E1A02F-1BE8-4C15-8765-CCD0B80759BB}"/>
                </a:ext>
              </a:extLst>
            </p:cNvPr>
            <p:cNvSpPr txBox="1"/>
            <p:nvPr/>
          </p:nvSpPr>
          <p:spPr>
            <a:xfrm>
              <a:off x="1715841" y="4138177"/>
              <a:ext cx="27423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i="0" dirty="0">
                  <a:solidFill>
                    <a:schemeClr val="accent1">
                      <a:lumMod val="7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Военный учебный центр при ПетрГУ</a:t>
              </a:r>
              <a:endPara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E5851EAB-71CE-43B1-9BA9-0C32FCA210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6216" y="2075575"/>
              <a:ext cx="1932011" cy="1932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2AF0BBB-92D7-4966-B282-4CB1A6D4EBD7}"/>
              </a:ext>
            </a:extLst>
          </p:cNvPr>
          <p:cNvSpPr txBox="1"/>
          <p:nvPr/>
        </p:nvSpPr>
        <p:spPr>
          <a:xfrm>
            <a:off x="2164146" y="4075112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Общежития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43035A0-6969-433F-827F-411FBC38B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95" y="2074673"/>
            <a:ext cx="1941109" cy="194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7121EE4-2C8D-41CB-9276-BDB316452E90}"/>
              </a:ext>
            </a:extLst>
          </p:cNvPr>
          <p:cNvSpPr txBox="1"/>
          <p:nvPr/>
        </p:nvSpPr>
        <p:spPr>
          <a:xfrm>
            <a:off x="5939478" y="4110824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Стипендии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4C79B860-F01B-43F8-A3BC-D50DAEFBE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630" y="2075575"/>
            <a:ext cx="1932010" cy="193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25F065E-E793-432D-9233-8E99CC041ED8}"/>
              </a:ext>
            </a:extLst>
          </p:cNvPr>
          <p:cNvSpPr/>
          <p:nvPr/>
        </p:nvSpPr>
        <p:spPr>
          <a:xfrm rot="4298394" flipV="1">
            <a:off x="5362215" y="1731180"/>
            <a:ext cx="3538683" cy="13882292"/>
          </a:xfrm>
          <a:prstGeom prst="rect">
            <a:avLst/>
          </a:prstGeom>
          <a:solidFill>
            <a:srgbClr val="2E5696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A34D5C9-FE32-48C2-8C19-9EDC7416FE48}"/>
              </a:ext>
            </a:extLst>
          </p:cNvPr>
          <p:cNvSpPr/>
          <p:nvPr/>
        </p:nvSpPr>
        <p:spPr>
          <a:xfrm rot="4291161" flipV="1">
            <a:off x="5468189" y="1406637"/>
            <a:ext cx="3729947" cy="13882292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E1386C1-78FD-4DBF-B367-E7D1B617FAF3}"/>
              </a:ext>
            </a:extLst>
          </p:cNvPr>
          <p:cNvSpPr/>
          <p:nvPr/>
        </p:nvSpPr>
        <p:spPr>
          <a:xfrm rot="6505246" flipV="1">
            <a:off x="240645" y="3456220"/>
            <a:ext cx="4541968" cy="10600400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530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5520072F-C845-4BCF-B3A5-ADA2D4B50B5E}"/>
              </a:ext>
            </a:extLst>
          </p:cNvPr>
          <p:cNvSpPr txBox="1">
            <a:spLocks/>
          </p:cNvSpPr>
          <p:nvPr/>
        </p:nvSpPr>
        <p:spPr>
          <a:xfrm>
            <a:off x="878974" y="679219"/>
            <a:ext cx="10658764" cy="896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rgbClr val="4EB9BE"/>
                </a:solidFill>
              </a:rPr>
              <a:t>Институт биологии, </a:t>
            </a:r>
            <a:br>
              <a:rPr lang="ru-RU" dirty="0" smtClean="0">
                <a:solidFill>
                  <a:srgbClr val="4EB9BE"/>
                </a:solidFill>
              </a:rPr>
            </a:br>
            <a:r>
              <a:rPr lang="ru-RU" dirty="0" smtClean="0">
                <a:solidFill>
                  <a:srgbClr val="4EB9BE"/>
                </a:solidFill>
              </a:rPr>
              <a:t>экологии и агротехнологий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7A97AF14-0CD4-42B7-8458-DD471D8B5A9C}"/>
              </a:ext>
            </a:extLst>
          </p:cNvPr>
          <p:cNvSpPr txBox="1">
            <a:spLocks/>
          </p:cNvSpPr>
          <p:nvPr/>
        </p:nvSpPr>
        <p:spPr>
          <a:xfrm>
            <a:off x="1348509" y="5131950"/>
            <a:ext cx="9144000" cy="896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Петрозаводск, пр. Ленина, д. 33,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каб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(814-2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) 71-10-30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800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priem@petrsu.ru</a:t>
            </a:r>
            <a:endParaRPr lang="ru-RU" sz="1800" u="sng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09852D54-076F-445E-B0CE-A4E000135965}"/>
              </a:ext>
            </a:extLst>
          </p:cNvPr>
          <p:cNvSpPr txBox="1">
            <a:spLocks/>
          </p:cNvSpPr>
          <p:nvPr/>
        </p:nvSpPr>
        <p:spPr>
          <a:xfrm>
            <a:off x="592619" y="4188890"/>
            <a:ext cx="10658764" cy="896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4EB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Приемная комиссия</a:t>
            </a:r>
            <a:endParaRPr lang="ru-RU" sz="3600" b="1" dirty="0">
              <a:solidFill>
                <a:srgbClr val="4EB9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8D08798-F17A-4A78-BD4F-A401653B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654" y="1649860"/>
            <a:ext cx="6426577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г. Петрозаводск</a:t>
            </a:r>
            <a:r>
              <a:rPr lang="ru-RU" altLang="ru-RU" baseline="0" dirty="0" smtClean="0">
                <a:cs typeface="Arial" panose="020B0604020202020204" pitchFamily="34" charset="0"/>
              </a:rPr>
              <a:t>,</a:t>
            </a:r>
            <a:r>
              <a:rPr lang="ru-RU" altLang="ru-RU" dirty="0" smtClean="0">
                <a:cs typeface="Arial" panose="020B0604020202020204" pitchFamily="34" charset="0"/>
              </a:rPr>
              <a:t> </a:t>
            </a:r>
            <a:r>
              <a:rPr lang="ru-RU" dirty="0" smtClean="0"/>
              <a:t>пр. Ленина, д. 33, </a:t>
            </a:r>
            <a:r>
              <a:rPr lang="ru-RU" dirty="0" err="1" smtClean="0"/>
              <a:t>каб</a:t>
            </a:r>
            <a:r>
              <a:rPr lang="ru-RU" dirty="0" smtClean="0"/>
              <a:t>. 363</a:t>
            </a:r>
            <a:br>
              <a:rPr lang="ru-RU" dirty="0" smtClean="0"/>
            </a:br>
            <a:r>
              <a:rPr lang="ru-RU" dirty="0" smtClean="0"/>
              <a:t> (814-2) 71-10-37</a:t>
            </a:r>
            <a:r>
              <a:rPr lang="ru-RU" dirty="0">
                <a:cs typeface="Arial" panose="020B0604020202020204" pitchFamily="34" charset="0"/>
              </a:rPr>
              <a:t> </a:t>
            </a:r>
            <a:endParaRPr lang="de-DE" dirty="0" smtClean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69F9336-7C45-4860-899C-BEB24BFEE0D4}"/>
              </a:ext>
            </a:extLst>
          </p:cNvPr>
          <p:cNvSpPr/>
          <p:nvPr/>
        </p:nvSpPr>
        <p:spPr>
          <a:xfrm rot="17530883">
            <a:off x="236178" y="557064"/>
            <a:ext cx="3538683" cy="13882292"/>
          </a:xfrm>
          <a:prstGeom prst="rect">
            <a:avLst/>
          </a:prstGeom>
          <a:solidFill>
            <a:srgbClr val="2E5696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6B3AF43-665D-4226-8833-7A702C91D487}"/>
              </a:ext>
            </a:extLst>
          </p:cNvPr>
          <p:cNvSpPr/>
          <p:nvPr/>
        </p:nvSpPr>
        <p:spPr>
          <a:xfrm rot="17530883">
            <a:off x="1495978" y="835366"/>
            <a:ext cx="3729947" cy="13882292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E2E6513-C18C-4A1E-80F7-A01675CAD394}"/>
              </a:ext>
            </a:extLst>
          </p:cNvPr>
          <p:cNvSpPr/>
          <p:nvPr/>
        </p:nvSpPr>
        <p:spPr>
          <a:xfrm rot="15592356">
            <a:off x="5562687" y="3767261"/>
            <a:ext cx="4541968" cy="10600400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20416" y="3579594"/>
            <a:ext cx="206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kuchko@petrsu.ru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09852D54-076F-445E-B0CE-A4E000135965}"/>
              </a:ext>
            </a:extLst>
          </p:cNvPr>
          <p:cNvSpPr txBox="1">
            <a:spLocks/>
          </p:cNvSpPr>
          <p:nvPr/>
        </p:nvSpPr>
        <p:spPr>
          <a:xfrm>
            <a:off x="664588" y="2131020"/>
            <a:ext cx="4358015" cy="896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4EB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института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9852D54-076F-445E-B0CE-A4E000135965}"/>
              </a:ext>
            </a:extLst>
          </p:cNvPr>
          <p:cNvSpPr txBox="1">
            <a:spLocks/>
          </p:cNvSpPr>
          <p:nvPr/>
        </p:nvSpPr>
        <p:spPr>
          <a:xfrm>
            <a:off x="5458817" y="2159225"/>
            <a:ext cx="6715322" cy="896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4EB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Зам. директора по учебной работе</a:t>
            </a:r>
            <a:endParaRPr lang="ru-RU" sz="2800" b="1" dirty="0">
              <a:solidFill>
                <a:srgbClr val="4EB9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74998" y="3128240"/>
            <a:ext cx="6350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Мамонтова Ольга Владимировна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0197" y="3073845"/>
            <a:ext cx="3746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Кучко Тамара Юрьевна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549143" y="3630107"/>
            <a:ext cx="2534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mamontova@petrsu.ru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2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5B7C1A2-ADBA-4797-A538-C9D49D69D408}"/>
              </a:ext>
            </a:extLst>
          </p:cNvPr>
          <p:cNvSpPr/>
          <p:nvPr/>
        </p:nvSpPr>
        <p:spPr>
          <a:xfrm>
            <a:off x="1" y="239185"/>
            <a:ext cx="12192000" cy="683634"/>
          </a:xfrm>
          <a:prstGeom prst="rect">
            <a:avLst/>
          </a:prstGeom>
          <a:solidFill>
            <a:srgbClr val="4EB9B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02FA5A0-E8E9-4D9B-86D3-5F3A2D3C2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1968" y="355942"/>
            <a:ext cx="9144000" cy="68363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биологии, экологии и агротехнологий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F8C0FF8-878B-4B40-8197-72D0FDB86FD3}"/>
              </a:ext>
            </a:extLst>
          </p:cNvPr>
          <p:cNvSpPr txBox="1"/>
          <p:nvPr/>
        </p:nvSpPr>
        <p:spPr>
          <a:xfrm>
            <a:off x="1576696" y="5741436"/>
            <a:ext cx="8582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Высшее образование в сфере биотехнологии, экологии, биологии, </a:t>
            </a:r>
          </a:p>
          <a:p>
            <a:pPr algn="ctr"/>
            <a:r>
              <a:rPr lang="ru-RU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ыбоводства, зоотехнии, агрономии и землеустройства</a:t>
            </a:r>
            <a:endParaRPr lang="ru-RU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EC0C580-44A7-412A-BDAA-484884A500F5}"/>
              </a:ext>
            </a:extLst>
          </p:cNvPr>
          <p:cNvSpPr/>
          <p:nvPr/>
        </p:nvSpPr>
        <p:spPr>
          <a:xfrm rot="17530883">
            <a:off x="-596336" y="1113667"/>
            <a:ext cx="3538683" cy="13882292"/>
          </a:xfrm>
          <a:prstGeom prst="rect">
            <a:avLst/>
          </a:prstGeom>
          <a:solidFill>
            <a:srgbClr val="2E5696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E909E98-08BD-470F-9671-378B3FC9D959}"/>
              </a:ext>
            </a:extLst>
          </p:cNvPr>
          <p:cNvSpPr/>
          <p:nvPr/>
        </p:nvSpPr>
        <p:spPr>
          <a:xfrm rot="17530883">
            <a:off x="1868229" y="1869547"/>
            <a:ext cx="3729947" cy="13882292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98AA98A-2198-442F-8C53-5ADF8F8FBC7B}"/>
              </a:ext>
            </a:extLst>
          </p:cNvPr>
          <p:cNvSpPr/>
          <p:nvPr/>
        </p:nvSpPr>
        <p:spPr>
          <a:xfrm rot="15592356">
            <a:off x="5500924" y="3845997"/>
            <a:ext cx="4541968" cy="10600400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D:\f-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99" y="1087704"/>
            <a:ext cx="6693841" cy="446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un9-74.userapi.com/impg/SPuIibX31BuZ54DMxzIEElxDZ5d-aOtrBBcN5w/rOnVncJpI0s.jpg?size=1620x2160&amp;quality=95&amp;sign=3981ec159f83dc77493b6f80956e0be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81" y="1114986"/>
            <a:ext cx="3622969" cy="446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5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E257CAF-2305-47CE-8F57-EF41E86E7C14}"/>
              </a:ext>
            </a:extLst>
          </p:cNvPr>
          <p:cNvSpPr/>
          <p:nvPr/>
        </p:nvSpPr>
        <p:spPr>
          <a:xfrm>
            <a:off x="169296" y="170985"/>
            <a:ext cx="11844172" cy="683634"/>
          </a:xfrm>
          <a:prstGeom prst="rect">
            <a:avLst/>
          </a:prstGeom>
          <a:solidFill>
            <a:srgbClr val="4EB9B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A3230844-F0A7-4F6C-83E8-2E08BE977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706033"/>
              </p:ext>
            </p:extLst>
          </p:nvPr>
        </p:nvGraphicFramePr>
        <p:xfrm>
          <a:off x="169296" y="1009031"/>
          <a:ext cx="11844171" cy="5524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771">
                  <a:extLst>
                    <a:ext uri="{9D8B030D-6E8A-4147-A177-3AD203B41FA5}">
                      <a16:colId xmlns:a16="http://schemas.microsoft.com/office/drawing/2014/main" xmlns="" val="4074682408"/>
                    </a:ext>
                  </a:extLst>
                </a:gridCol>
                <a:gridCol w="1558384">
                  <a:extLst>
                    <a:ext uri="{9D8B030D-6E8A-4147-A177-3AD203B41FA5}">
                      <a16:colId xmlns:a16="http://schemas.microsoft.com/office/drawing/2014/main" xmlns="" val="3594143286"/>
                    </a:ext>
                  </a:extLst>
                </a:gridCol>
                <a:gridCol w="1491322">
                  <a:extLst>
                    <a:ext uri="{9D8B030D-6E8A-4147-A177-3AD203B41FA5}">
                      <a16:colId xmlns:a16="http://schemas.microsoft.com/office/drawing/2014/main" xmlns="" val="1208942336"/>
                    </a:ext>
                  </a:extLst>
                </a:gridCol>
                <a:gridCol w="43786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97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Направления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обучения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Очная форма </a:t>
                      </a:r>
                      <a:endParaRPr lang="ru-RU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EB9BE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очно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EB9B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на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 г.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EB9B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Вступительные испытания</a:t>
                      </a:r>
                    </a:p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минимальные баллы</a:t>
                      </a:r>
                    </a:p>
                  </a:txBody>
                  <a:tcPr anchor="ctr">
                    <a:solidFill>
                      <a:srgbClr val="4EB9B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5608535"/>
                  </a:ext>
                </a:extLst>
              </a:tr>
              <a:tr h="1667892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Экология и природопользование</a:t>
                      </a:r>
                    </a:p>
                    <a:p>
                      <a:pPr algn="ctr"/>
                      <a:r>
                        <a:rPr lang="ru-RU" sz="1800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профиль «</a:t>
                      </a:r>
                      <a:r>
                        <a:rPr lang="ru-RU" sz="1800" i="1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Экология и охрана</a:t>
                      </a:r>
                    </a:p>
                    <a:p>
                      <a:pPr algn="ctr"/>
                      <a:r>
                        <a:rPr lang="ru-RU" sz="1800" i="1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окружающей среды</a:t>
                      </a:r>
                      <a:r>
                        <a:rPr lang="ru-RU" sz="1800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»</a:t>
                      </a:r>
                      <a:endParaRPr lang="ru-RU" sz="18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2000" b="1" i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7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Обязательно:</a:t>
                      </a:r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Биология – 40 б.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Русский язык – 40 б.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На выбор: 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Химия – 40 б.</a:t>
                      </a:r>
                      <a:b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или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Математика (проф.) – 40 б.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или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Информатика и ИКТ – 46 б.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0720195"/>
                  </a:ext>
                </a:extLst>
              </a:tr>
              <a:tr h="1375418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Биология</a:t>
                      </a:r>
                    </a:p>
                    <a:p>
                      <a:pPr algn="ctr"/>
                      <a:r>
                        <a:rPr lang="ru-RU" sz="1800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профиль «</a:t>
                      </a:r>
                      <a:r>
                        <a:rPr lang="ru-RU" sz="1800" i="1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Фундаментальная и прикладная биология</a:t>
                      </a:r>
                      <a:r>
                        <a:rPr lang="ru-RU" sz="1800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»</a:t>
                      </a:r>
                      <a:endParaRPr lang="ru-RU" sz="18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25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2000" b="1" i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70294524"/>
                  </a:ext>
                </a:extLst>
              </a:tr>
              <a:tr h="12833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Биотехнология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профиль «</a:t>
                      </a:r>
                      <a:r>
                        <a:rPr lang="ru-RU" sz="1800" i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Общая и прикладная биотехнология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»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15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2000" b="1" i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2215559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73B8C357-0FE9-43B8-B857-C1A08EB2276C}"/>
              </a:ext>
            </a:extLst>
          </p:cNvPr>
          <p:cNvSpPr txBox="1">
            <a:spLocks/>
          </p:cNvSpPr>
          <p:nvPr/>
        </p:nvSpPr>
        <p:spPr>
          <a:xfrm>
            <a:off x="762000" y="-41453"/>
            <a:ext cx="10658764" cy="896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421062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E257CAF-2305-47CE-8F57-EF41E86E7C14}"/>
              </a:ext>
            </a:extLst>
          </p:cNvPr>
          <p:cNvSpPr/>
          <p:nvPr/>
        </p:nvSpPr>
        <p:spPr>
          <a:xfrm>
            <a:off x="75304" y="215373"/>
            <a:ext cx="11997670" cy="548420"/>
          </a:xfrm>
          <a:prstGeom prst="rect">
            <a:avLst/>
          </a:prstGeom>
          <a:solidFill>
            <a:srgbClr val="4EB9B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A3230844-F0A7-4F6C-83E8-2E08BE977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34869"/>
              </p:ext>
            </p:extLst>
          </p:nvPr>
        </p:nvGraphicFramePr>
        <p:xfrm>
          <a:off x="75305" y="1005226"/>
          <a:ext cx="11997669" cy="5348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9220">
                  <a:extLst>
                    <a:ext uri="{9D8B030D-6E8A-4147-A177-3AD203B41FA5}">
                      <a16:colId xmlns:a16="http://schemas.microsoft.com/office/drawing/2014/main" xmlns="" val="4074682408"/>
                    </a:ext>
                  </a:extLst>
                </a:gridCol>
                <a:gridCol w="1741045">
                  <a:extLst>
                    <a:ext uri="{9D8B030D-6E8A-4147-A177-3AD203B41FA5}">
                      <a16:colId xmlns:a16="http://schemas.microsoft.com/office/drawing/2014/main" xmlns="" val="3594143286"/>
                    </a:ext>
                  </a:extLst>
                </a:gridCol>
                <a:gridCol w="1823277">
                  <a:extLst>
                    <a:ext uri="{9D8B030D-6E8A-4147-A177-3AD203B41FA5}">
                      <a16:colId xmlns:a16="http://schemas.microsoft.com/office/drawing/2014/main" xmlns="" val="1208942336"/>
                    </a:ext>
                  </a:extLst>
                </a:gridCol>
                <a:gridCol w="38641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956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Направления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обучения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Очная форма </a:t>
                      </a:r>
                      <a:endParaRPr lang="ru-RU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EB9BE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очно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EB9B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на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 г.</a:t>
                      </a:r>
                      <a:endParaRPr lang="ru-RU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EB9B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Вступительные испытания</a:t>
                      </a:r>
                    </a:p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минимальные баллы</a:t>
                      </a:r>
                    </a:p>
                  </a:txBody>
                  <a:tcPr anchor="ctr">
                    <a:solidFill>
                      <a:srgbClr val="4EB9B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5608535"/>
                  </a:ext>
                </a:extLst>
              </a:tr>
              <a:tr h="2088489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Водные биоресурсы 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 аквакультура </a:t>
                      </a:r>
                    </a:p>
                    <a:p>
                      <a:pPr algn="ctr"/>
                      <a:r>
                        <a:rPr lang="ru-RU" sz="1800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профиль «</a:t>
                      </a:r>
                      <a:r>
                        <a:rPr lang="ru-RU" sz="1800" i="1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Аквакультура</a:t>
                      </a:r>
                      <a:r>
                        <a:rPr lang="ru-RU" sz="1800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»</a:t>
                      </a:r>
                    </a:p>
                    <a:p>
                      <a:pPr algn="ctr"/>
                      <a:endParaRPr lang="ru-RU" sz="1000" kern="1200" dirty="0" smtClean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Доп. квалификация</a:t>
                      </a: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: «Ихтиопатолог»</a:t>
                      </a:r>
                    </a:p>
                    <a:p>
                      <a:pPr algn="ctr"/>
                      <a:endParaRPr lang="ru-RU" sz="1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7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Обязательно: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Биология – 40 б.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Русский язык – 40 б.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На выбор: 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Химия – 40 б. 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или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Математика (проф.) – 40 б. 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или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Информатика и ИКТ – 46 б.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0720195"/>
                  </a:ext>
                </a:extLst>
              </a:tr>
              <a:tr h="1292080">
                <a:tc>
                  <a:txBody>
                    <a:bodyPr/>
                    <a:lstStyle/>
                    <a:p>
                      <a:pPr algn="ctr"/>
                      <a:endParaRPr lang="ru-RU" sz="1800" b="1" kern="1200" dirty="0" smtClean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Зоотехния</a:t>
                      </a:r>
                    </a:p>
                    <a:p>
                      <a:pPr algn="ctr"/>
                      <a:r>
                        <a:rPr lang="ru-RU" sz="1800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профиль «</a:t>
                      </a:r>
                      <a:r>
                        <a:rPr lang="ru-RU" sz="1800" i="1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Генетика, селекция и разведение животных</a:t>
                      </a:r>
                      <a:r>
                        <a:rPr lang="ru-RU" sz="1800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»</a:t>
                      </a:r>
                    </a:p>
                    <a:p>
                      <a:pPr algn="ctr"/>
                      <a:endParaRPr lang="ru-RU" sz="1800" kern="1200" dirty="0" smtClean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Доп. квалификация </a:t>
                      </a: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«Кинолог»</a:t>
                      </a:r>
                    </a:p>
                    <a:p>
                      <a:pPr algn="ctr"/>
                      <a:endParaRPr lang="ru-RU" sz="18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000" kern="1200" dirty="0" smtClean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13 </a:t>
                      </a:r>
                    </a:p>
                    <a:p>
                      <a:pPr algn="ctr"/>
                      <a:r>
                        <a:rPr lang="ru-RU" sz="2000" b="0" i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заочно</a:t>
                      </a:r>
                      <a:endParaRPr lang="ru-RU" sz="2000" b="0" i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70294524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73B8C357-0FE9-43B8-B857-C1A08EB2276C}"/>
              </a:ext>
            </a:extLst>
          </p:cNvPr>
          <p:cNvSpPr txBox="1">
            <a:spLocks/>
          </p:cNvSpPr>
          <p:nvPr/>
        </p:nvSpPr>
        <p:spPr>
          <a:xfrm>
            <a:off x="744757" y="124547"/>
            <a:ext cx="10658764" cy="7898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обучения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99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E257CAF-2305-47CE-8F57-EF41E86E7C14}"/>
              </a:ext>
            </a:extLst>
          </p:cNvPr>
          <p:cNvSpPr/>
          <p:nvPr/>
        </p:nvSpPr>
        <p:spPr>
          <a:xfrm>
            <a:off x="75305" y="64766"/>
            <a:ext cx="11997670" cy="548420"/>
          </a:xfrm>
          <a:prstGeom prst="rect">
            <a:avLst/>
          </a:prstGeom>
          <a:solidFill>
            <a:srgbClr val="4EB9B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A3230844-F0A7-4F6C-83E8-2E08BE977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219303"/>
              </p:ext>
            </p:extLst>
          </p:nvPr>
        </p:nvGraphicFramePr>
        <p:xfrm>
          <a:off x="75305" y="719401"/>
          <a:ext cx="11997669" cy="5988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9220">
                  <a:extLst>
                    <a:ext uri="{9D8B030D-6E8A-4147-A177-3AD203B41FA5}">
                      <a16:colId xmlns:a16="http://schemas.microsoft.com/office/drawing/2014/main" xmlns="" val="4074682408"/>
                    </a:ext>
                  </a:extLst>
                </a:gridCol>
                <a:gridCol w="1741045">
                  <a:extLst>
                    <a:ext uri="{9D8B030D-6E8A-4147-A177-3AD203B41FA5}">
                      <a16:colId xmlns:a16="http://schemas.microsoft.com/office/drawing/2014/main" xmlns="" val="3594143286"/>
                    </a:ext>
                  </a:extLst>
                </a:gridCol>
                <a:gridCol w="1823277">
                  <a:extLst>
                    <a:ext uri="{9D8B030D-6E8A-4147-A177-3AD203B41FA5}">
                      <a16:colId xmlns:a16="http://schemas.microsoft.com/office/drawing/2014/main" xmlns="" val="1208942336"/>
                    </a:ext>
                  </a:extLst>
                </a:gridCol>
                <a:gridCol w="38641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568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Направления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обучения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Очная форма </a:t>
                      </a:r>
                      <a:endParaRPr lang="ru-RU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EB9BE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очно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EB9B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на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 г.</a:t>
                      </a:r>
                      <a:endParaRPr lang="ru-RU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EB9B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Вступительные испытания</a:t>
                      </a:r>
                    </a:p>
                    <a:p>
                      <a:pPr algn="ctr"/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минимальные баллы</a:t>
                      </a:r>
                    </a:p>
                  </a:txBody>
                  <a:tcPr anchor="ctr">
                    <a:solidFill>
                      <a:srgbClr val="4EB9B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5608535"/>
                  </a:ext>
                </a:extLst>
              </a:tr>
              <a:tr h="2623948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Агрономия</a:t>
                      </a:r>
                    </a:p>
                    <a:p>
                      <a:pPr algn="ctr"/>
                      <a:r>
                        <a:rPr lang="ru-RU" sz="1800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профиль «</a:t>
                      </a:r>
                      <a:r>
                        <a:rPr lang="ru-RU" sz="1800" i="1" u="none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Агротехнологии</a:t>
                      </a:r>
                      <a:r>
                        <a:rPr lang="ru-RU" sz="1800" i="1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800" i="1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 гидропонные системы </a:t>
                      </a:r>
                    </a:p>
                    <a:p>
                      <a:pPr algn="ctr"/>
                      <a:r>
                        <a:rPr lang="ru-RU" sz="1800" i="1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растениеводстве</a:t>
                      </a:r>
                      <a:r>
                        <a:rPr lang="ru-RU" sz="1800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»</a:t>
                      </a:r>
                    </a:p>
                    <a:p>
                      <a:pPr algn="ctr"/>
                      <a:endParaRPr lang="ru-RU" sz="1000" kern="1200" dirty="0" smtClean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2000" b="1" i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Обязательно: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Биология – 40 б.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Русский язык – 40 б.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На выбор: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Химия – 40 б.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или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Математика (проф.) – 40 б.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или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Информатика и ИКТ – 46 б.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0720195"/>
                  </a:ext>
                </a:extLst>
              </a:tr>
              <a:tr h="18398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Землеустройство и кадастры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Профиль «Землеустройство»</a:t>
                      </a:r>
                      <a:r>
                        <a:rPr lang="en-US" sz="1800" b="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endParaRPr lang="ru-RU" sz="18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/ 15</a:t>
                      </a:r>
                    </a:p>
                    <a:p>
                      <a:pPr algn="ctr"/>
                      <a:endParaRPr lang="ru-RU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15 </a:t>
                      </a:r>
                      <a:r>
                        <a:rPr lang="ru-RU" sz="2000" b="0" i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 очно</a:t>
                      </a:r>
                    </a:p>
                    <a:p>
                      <a:pPr algn="ctr"/>
                      <a:endParaRPr lang="ru-RU" sz="2000" b="1" i="1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ru-RU" sz="2000" b="0" i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 заочно</a:t>
                      </a:r>
                      <a:endParaRPr lang="ru-RU" sz="2000" b="0" i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Обязательно: </a:t>
                      </a:r>
                    </a:p>
                    <a:p>
                      <a:pPr algn="ctr">
                        <a:defRPr/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Русский язык – 40 б.</a:t>
                      </a:r>
                    </a:p>
                    <a:p>
                      <a:pPr algn="ctr">
                        <a:defRPr/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Математика (проф.) – 40 б.</a:t>
                      </a:r>
                    </a:p>
                    <a:p>
                      <a:pPr algn="ctr">
                        <a:defRPr/>
                      </a:pPr>
                      <a:endParaRPr lang="ru-RU" sz="16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На выбор: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Физика – 41б.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или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Информатика и ИКТ – 46 б.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73B8C357-0FE9-43B8-B857-C1A08EB2276C}"/>
              </a:ext>
            </a:extLst>
          </p:cNvPr>
          <p:cNvSpPr txBox="1">
            <a:spLocks/>
          </p:cNvSpPr>
          <p:nvPr/>
        </p:nvSpPr>
        <p:spPr>
          <a:xfrm>
            <a:off x="762000" y="-41453"/>
            <a:ext cx="10658764" cy="7898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обучения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5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96D4F60-8B26-4CB6-865F-F2793CCE5B98}"/>
              </a:ext>
            </a:extLst>
          </p:cNvPr>
          <p:cNvSpPr/>
          <p:nvPr/>
        </p:nvSpPr>
        <p:spPr>
          <a:xfrm>
            <a:off x="1" y="239185"/>
            <a:ext cx="12192000" cy="683634"/>
          </a:xfrm>
          <a:prstGeom prst="rect">
            <a:avLst/>
          </a:prstGeom>
          <a:solidFill>
            <a:srgbClr val="4EB9BE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18A32AA9-ADFE-471F-9395-BDE6A725C0E8}"/>
              </a:ext>
            </a:extLst>
          </p:cNvPr>
          <p:cNvSpPr txBox="1">
            <a:spLocks/>
          </p:cNvSpPr>
          <p:nvPr/>
        </p:nvSpPr>
        <p:spPr>
          <a:xfrm>
            <a:off x="762000" y="-41453"/>
            <a:ext cx="10658764" cy="896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преимущества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B36615F-FABC-449B-96DE-067A7DFCCBD3}"/>
              </a:ext>
            </a:extLst>
          </p:cNvPr>
          <p:cNvSpPr/>
          <p:nvPr/>
        </p:nvSpPr>
        <p:spPr>
          <a:xfrm rot="17530883">
            <a:off x="-596336" y="1113667"/>
            <a:ext cx="3538683" cy="13882292"/>
          </a:xfrm>
          <a:prstGeom prst="rect">
            <a:avLst/>
          </a:prstGeom>
          <a:solidFill>
            <a:srgbClr val="2E5696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FECF0F0-A1FD-452A-AB63-7CDA5534AAE7}"/>
              </a:ext>
            </a:extLst>
          </p:cNvPr>
          <p:cNvSpPr/>
          <p:nvPr/>
        </p:nvSpPr>
        <p:spPr>
          <a:xfrm rot="17530883">
            <a:off x="1868229" y="1869547"/>
            <a:ext cx="3729947" cy="13882292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BBB2AB16-4212-4A83-BB8A-87FCB3E378AD}"/>
              </a:ext>
            </a:extLst>
          </p:cNvPr>
          <p:cNvSpPr/>
          <p:nvPr/>
        </p:nvSpPr>
        <p:spPr>
          <a:xfrm rot="15592356">
            <a:off x="5500924" y="3845997"/>
            <a:ext cx="4541968" cy="10600400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7757A5D-5538-4B2B-B67C-F87109E712EE}"/>
              </a:ext>
            </a:extLst>
          </p:cNvPr>
          <p:cNvSpPr txBox="1"/>
          <p:nvPr/>
        </p:nvSpPr>
        <p:spPr>
          <a:xfrm>
            <a:off x="4590549" y="1065493"/>
            <a:ext cx="7355817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Имеется возможность 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продолжить обучение в магистратуре и </a:t>
            </a:r>
            <a:r>
              <a:rPr lang="ru-RU" alt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аспирантуре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стажировки 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научных 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организациях и научно-исследовательских лабораториях </a:t>
            </a:r>
            <a:r>
              <a:rPr lang="ru-RU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ведущих предприятий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Освоение 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навыков работы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современном оборудовании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8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участия в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научно-исследовательских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проектах и экспедициях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Присвоение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дополнительной квалификации </a:t>
            </a:r>
            <a:r>
              <a:rPr lang="ru-RU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окончания обучения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бесплатного обучения на цифровой кафедре </a:t>
            </a:r>
            <a:r>
              <a:rPr lang="ru-RU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ПетрГУ с получением дополнительных компетенций в области 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ru-RU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Обучающиеся </a:t>
            </a:r>
            <a:r>
              <a:rPr lang="ru-RU" alt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 возможность формировать и развивать творческий потенциал, 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участвуя в российских и международных конкурсах</a:t>
            </a:r>
            <a:r>
              <a:rPr lang="ru-RU" alt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направлениям </a:t>
            </a:r>
            <a:r>
              <a:rPr lang="ru-RU" altLang="ru-RU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8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обучения в </a:t>
            </a:r>
            <a:r>
              <a:rPr lang="ru-RU" alt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военном учебном центре </a:t>
            </a:r>
            <a:r>
              <a:rPr lang="ru-RU" altLang="ru-RU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ПетрГУ          – альтернатива службе в армии</a:t>
            </a:r>
          </a:p>
        </p:txBody>
      </p:sp>
      <p:pic>
        <p:nvPicPr>
          <p:cNvPr id="2" name="Picture 2" descr="D:\f-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0" y="3970741"/>
            <a:ext cx="3834065" cy="255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petrsu.ru/files/news_notice_event/2023/8/21/thumbnails/300_1692604540_7z6ki5b8c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10" y="1164408"/>
            <a:ext cx="3858016" cy="256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96D4F60-8B26-4CB6-865F-F2793CCE5B98}"/>
              </a:ext>
            </a:extLst>
          </p:cNvPr>
          <p:cNvSpPr/>
          <p:nvPr/>
        </p:nvSpPr>
        <p:spPr>
          <a:xfrm>
            <a:off x="172123" y="150476"/>
            <a:ext cx="11873649" cy="683634"/>
          </a:xfrm>
          <a:prstGeom prst="rect">
            <a:avLst/>
          </a:prstGeom>
          <a:solidFill>
            <a:srgbClr val="4EB9B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ИНФРАСТРУКТУРА   ИНСТИТУТА</a:t>
            </a:r>
            <a:endParaRPr lang="ru-RU" sz="2800" b="1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18A32AA9-ADFE-471F-9395-BDE6A725C0E8}"/>
              </a:ext>
            </a:extLst>
          </p:cNvPr>
          <p:cNvSpPr txBox="1">
            <a:spLocks/>
          </p:cNvSpPr>
          <p:nvPr/>
        </p:nvSpPr>
        <p:spPr>
          <a:xfrm>
            <a:off x="762000" y="-41453"/>
            <a:ext cx="10658764" cy="896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B36615F-FABC-449B-96DE-067A7DFCCBD3}"/>
              </a:ext>
            </a:extLst>
          </p:cNvPr>
          <p:cNvSpPr/>
          <p:nvPr/>
        </p:nvSpPr>
        <p:spPr>
          <a:xfrm rot="17530883">
            <a:off x="-596336" y="1113667"/>
            <a:ext cx="3538683" cy="13882292"/>
          </a:xfrm>
          <a:prstGeom prst="rect">
            <a:avLst/>
          </a:prstGeom>
          <a:solidFill>
            <a:srgbClr val="2E5696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FECF0F0-A1FD-452A-AB63-7CDA5534AAE7}"/>
              </a:ext>
            </a:extLst>
          </p:cNvPr>
          <p:cNvSpPr/>
          <p:nvPr/>
        </p:nvSpPr>
        <p:spPr>
          <a:xfrm rot="17530883">
            <a:off x="1935340" y="1947964"/>
            <a:ext cx="3729947" cy="13882292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BBB2AB16-4212-4A83-BB8A-87FCB3E378AD}"/>
              </a:ext>
            </a:extLst>
          </p:cNvPr>
          <p:cNvSpPr/>
          <p:nvPr/>
        </p:nvSpPr>
        <p:spPr>
          <a:xfrm rot="15592356">
            <a:off x="5500925" y="3845997"/>
            <a:ext cx="4541968" cy="10600400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4"/>
          <a:stretch>
            <a:fillRect/>
          </a:stretch>
        </p:blipFill>
        <p:spPr bwMode="auto">
          <a:xfrm>
            <a:off x="172123" y="962464"/>
            <a:ext cx="2991658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558" y="4967325"/>
            <a:ext cx="3019856" cy="163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3098600"/>
            <a:ext cx="2606024" cy="35086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2"/>
          <a:stretch/>
        </p:blipFill>
        <p:spPr>
          <a:xfrm>
            <a:off x="2982558" y="3025812"/>
            <a:ext cx="3074496" cy="1716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6" b="11402"/>
          <a:stretch/>
        </p:blipFill>
        <p:spPr>
          <a:xfrm>
            <a:off x="6296494" y="4967325"/>
            <a:ext cx="2832780" cy="1718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13" y="938791"/>
            <a:ext cx="2915694" cy="182709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xmlns:lc="http://schemas.openxmlformats.org/drawingml/2006/lockedCanvas" id="{18B96C2C-EE00-B9E0-FBA6-FA2C853B5A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r="31567"/>
          <a:stretch/>
        </p:blipFill>
        <p:spPr>
          <a:xfrm>
            <a:off x="9367004" y="3013089"/>
            <a:ext cx="2678769" cy="371755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12631" y="2768146"/>
            <a:ext cx="2446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Фитомодуль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0258" y="6558162"/>
            <a:ext cx="26881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 гидропоники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605070" y="2735293"/>
            <a:ext cx="1910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Микроклональная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020705" y="2703726"/>
            <a:ext cx="15401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Аквариальная</a:t>
            </a:r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899569" y="2708355"/>
            <a:ext cx="20646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Учебная линия УЗВ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982558" y="4676213"/>
            <a:ext cx="30744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 качества кормов</a:t>
            </a:r>
            <a:endParaRPr lang="ru-RU" sz="1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206825" y="4696722"/>
            <a:ext cx="30065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 микробиологии </a:t>
            </a:r>
            <a:endParaRPr lang="ru-RU" sz="16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683539" y="6607296"/>
            <a:ext cx="19123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ПЦР лаборатория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163781" y="6597825"/>
            <a:ext cx="29283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Аналитическая лаборатория</a:t>
            </a:r>
            <a:endParaRPr lang="ru-RU" sz="1600" dirty="0"/>
          </a:p>
        </p:txBody>
      </p:sp>
      <p:pic>
        <p:nvPicPr>
          <p:cNvPr id="1026" name="Picture 2" descr="https://sun9-77.userapi.com/s/v1/ig2/RC7XP9oZGXjCPTsHaCr93eWR11_9-We9k8m6DZl5vWaVPeoB79Aip4uaVlBGdoBsv_Ejug0BMWz9DsXUlseOGO2k.jpg?quality=95&amp;as=32x43,48x64,72x96,108x144,160x213,240x320,360x480,480x640,540x720,640x853,720x960,1080x1440,1280x1707,1440x1920,1920x2560&amp;from=bu&amp;u=dxhFzpYRvnJfuwB3kFv_i1x1EwOBbJDGwxr1lqemLiU&amp;cs=605x80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0"/>
          <a:stretch/>
        </p:blipFill>
        <p:spPr bwMode="auto">
          <a:xfrm>
            <a:off x="4277148" y="954630"/>
            <a:ext cx="1725634" cy="177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41.userapi.com/s/v1/ig2/NNQV__tgtWsEWxOPN1etPnTPiqMxWqpSSP-zfvavxX7dDO3mfbUiLVHctmcq8ImNGJbSM1aCzaVJQQiFPP_tajap.jpg?quality=95&amp;as=32x43,48x64,72x96,108x144,160x213,240x320,360x480,480x640,540x720,640x853,720x960,1080x1440,1280x1707,1440x1920,1920x2560&amp;from=bu&amp;u=iKzLgApI49Wmpbcda5gDSkHyj-U2rGtxLakWyh1ymxg&amp;cs=605x80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4" r="43131" b="11479"/>
          <a:stretch/>
        </p:blipFill>
        <p:spPr bwMode="auto">
          <a:xfrm>
            <a:off x="3303754" y="944864"/>
            <a:ext cx="973373" cy="181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465" y="3031942"/>
            <a:ext cx="2901128" cy="170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43" y="929269"/>
            <a:ext cx="2651129" cy="182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67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screen"/>
          <a:srcRect t="-393"/>
          <a:stretch/>
        </p:blipFill>
        <p:spPr>
          <a:xfrm rot="5400000">
            <a:off x="9266532" y="-323388"/>
            <a:ext cx="2322584" cy="3136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8873713" y="2431417"/>
            <a:ext cx="3247039" cy="1995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772549" y="1042732"/>
            <a:ext cx="2804065" cy="2103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5400000">
            <a:off x="-88627" y="1359963"/>
            <a:ext cx="2890007" cy="2167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5400000">
            <a:off x="2406133" y="3735474"/>
            <a:ext cx="3416828" cy="2562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5400000">
            <a:off x="-88627" y="4294927"/>
            <a:ext cx="2890008" cy="2167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886265" y="2499365"/>
            <a:ext cx="2867141" cy="2150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5400000">
            <a:off x="6587693" y="346041"/>
            <a:ext cx="2397342" cy="1798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>
          <a:xfrm>
            <a:off x="5818227" y="4742747"/>
            <a:ext cx="3143093" cy="198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9146513" y="4582112"/>
            <a:ext cx="2802124" cy="2101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496D4F60-8B26-4CB6-865F-F2793CCE5B98}"/>
              </a:ext>
            </a:extLst>
          </p:cNvPr>
          <p:cNvSpPr/>
          <p:nvPr/>
        </p:nvSpPr>
        <p:spPr>
          <a:xfrm>
            <a:off x="172123" y="46373"/>
            <a:ext cx="6526892" cy="884542"/>
          </a:xfrm>
          <a:prstGeom prst="rect">
            <a:avLst/>
          </a:prstGeom>
          <a:solidFill>
            <a:srgbClr val="4EB9B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363" y="67499"/>
            <a:ext cx="66296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800" b="1" dirty="0">
                <a:solidFill>
                  <a:schemeClr val="bg1"/>
                </a:solidFill>
                <a:latin typeface="+mn-lt"/>
              </a:rPr>
              <a:t>Музейные пространства: Музей зоологии, </a:t>
            </a:r>
            <a:r>
              <a:rPr lang="ru-RU" altLang="ru-RU" sz="2800" b="1" dirty="0" smtClean="0">
                <a:solidFill>
                  <a:schemeClr val="bg1"/>
                </a:solidFill>
                <a:latin typeface="+mn-lt"/>
              </a:rPr>
              <a:t>Музей </a:t>
            </a:r>
            <a:r>
              <a:rPr lang="ru-RU" altLang="ru-RU" sz="2800" b="1" dirty="0">
                <a:solidFill>
                  <a:schemeClr val="bg1"/>
                </a:solidFill>
                <a:latin typeface="+mn-lt"/>
              </a:rPr>
              <a:t>ботаники – </a:t>
            </a:r>
            <a:r>
              <a:rPr lang="en-US" altLang="ru-RU" sz="2800" b="1" dirty="0">
                <a:solidFill>
                  <a:schemeClr val="bg1"/>
                </a:solidFill>
                <a:latin typeface="+mn-lt"/>
              </a:rPr>
              <a:t>Plantarum</a:t>
            </a:r>
            <a:r>
              <a:rPr lang="ru-RU" altLang="ru-RU" sz="2800" b="1" dirty="0">
                <a:solidFill>
                  <a:schemeClr val="bg1"/>
                </a:solidFill>
                <a:latin typeface="+mn-lt"/>
              </a:rPr>
              <a:t> 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494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96D4F60-8B26-4CB6-865F-F2793CCE5B98}"/>
              </a:ext>
            </a:extLst>
          </p:cNvPr>
          <p:cNvSpPr/>
          <p:nvPr/>
        </p:nvSpPr>
        <p:spPr>
          <a:xfrm>
            <a:off x="0" y="0"/>
            <a:ext cx="12192000" cy="775821"/>
          </a:xfrm>
          <a:prstGeom prst="rect">
            <a:avLst/>
          </a:prstGeom>
          <a:solidFill>
            <a:srgbClr val="4EB9B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МЕСТА ПРАКТИК И ВОЗМОЖНОСТИ ТРУДОУСТРОЙСТВА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БИОТЕХНОЛОГОВ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18A32AA9-ADFE-471F-9395-BDE6A725C0E8}"/>
              </a:ext>
            </a:extLst>
          </p:cNvPr>
          <p:cNvSpPr txBox="1">
            <a:spLocks/>
          </p:cNvSpPr>
          <p:nvPr/>
        </p:nvSpPr>
        <p:spPr>
          <a:xfrm>
            <a:off x="762000" y="-41453"/>
            <a:ext cx="10658764" cy="896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B36615F-FABC-449B-96DE-067A7DFCCBD3}"/>
              </a:ext>
            </a:extLst>
          </p:cNvPr>
          <p:cNvSpPr/>
          <p:nvPr/>
        </p:nvSpPr>
        <p:spPr>
          <a:xfrm rot="17530883">
            <a:off x="-596336" y="1113667"/>
            <a:ext cx="3538683" cy="13882292"/>
          </a:xfrm>
          <a:prstGeom prst="rect">
            <a:avLst/>
          </a:prstGeom>
          <a:solidFill>
            <a:srgbClr val="2E5696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FECF0F0-A1FD-452A-AB63-7CDA5534AAE7}"/>
              </a:ext>
            </a:extLst>
          </p:cNvPr>
          <p:cNvSpPr/>
          <p:nvPr/>
        </p:nvSpPr>
        <p:spPr>
          <a:xfrm rot="17530883">
            <a:off x="1832124" y="2249475"/>
            <a:ext cx="3729947" cy="13882292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BBB2AB16-4212-4A83-BB8A-87FCB3E378AD}"/>
              </a:ext>
            </a:extLst>
          </p:cNvPr>
          <p:cNvSpPr/>
          <p:nvPr/>
        </p:nvSpPr>
        <p:spPr>
          <a:xfrm rot="15592356">
            <a:off x="5500925" y="3845997"/>
            <a:ext cx="4541968" cy="10600400"/>
          </a:xfrm>
          <a:prstGeom prst="rect">
            <a:avLst/>
          </a:prstGeom>
          <a:solidFill>
            <a:srgbClr val="4EB9BE">
              <a:alpha val="1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2416F39-CDDC-4B98-8C9E-516DBB040D37}"/>
              </a:ext>
            </a:extLst>
          </p:cNvPr>
          <p:cNvSpPr txBox="1"/>
          <p:nvPr/>
        </p:nvSpPr>
        <p:spPr>
          <a:xfrm>
            <a:off x="164550" y="874604"/>
            <a:ext cx="421170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Фармацевтические компании </a:t>
            </a: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производство 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пищевых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добавок,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антибиотиков, витаминов, гормональных препаратов,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разработка вакцин</a:t>
            </a: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endParaRPr lang="ru-RU" sz="20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Природоохранные организации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восстановление экосистем, природных ландшафтов и почв, очистка водоемов, сточных вод </a:t>
            </a: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Биоэнергетические компании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(создание возобновляемых источников энергии на основе отходов растительного и животного происхождения)</a:t>
            </a:r>
            <a:endParaRPr lang="ru-RU" altLang="ru-RU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2416F39-CDDC-4B98-8C9E-516DBB040D37}"/>
              </a:ext>
            </a:extLst>
          </p:cNvPr>
          <p:cNvSpPr txBox="1"/>
          <p:nvPr/>
        </p:nvSpPr>
        <p:spPr>
          <a:xfrm>
            <a:off x="7508172" y="874604"/>
            <a:ext cx="447528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Предприятия пищевой промышленности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(производство функциональных продуктов питания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ягод, водорослей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др. органического сырья, виноделие, сыроварение)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Предприятия аграрно-промышленного комплекса </a:t>
            </a:r>
          </a:p>
          <a:p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alt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(создание улучшенных сортов </a:t>
            </a:r>
          </a:p>
          <a:p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растений и пород животных,</a:t>
            </a:r>
          </a:p>
          <a:p>
            <a:r>
              <a:rPr lang="ru-RU" alt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устойчивых к болезням и   </a:t>
            </a:r>
          </a:p>
          <a:p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неблагоприятным условиям </a:t>
            </a:r>
          </a:p>
          <a:p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среды). </a:t>
            </a:r>
          </a:p>
          <a:p>
            <a:endParaRPr lang="ru-RU" sz="14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Предприятия промышленной биотехнологии </a:t>
            </a:r>
            <a:r>
              <a:rPr lang="ru-RU" alt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(разработка ферментов, химикатов, органических субстратов для промышленности)</a:t>
            </a:r>
            <a:endParaRPr lang="ru-RU" alt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avatars.mds.yandex.net/i?id=9ae02c908ea30cdc996a8afb45f83be73c17793a-10932829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58" y="938282"/>
            <a:ext cx="2972498" cy="166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0" r="10249"/>
          <a:stretch/>
        </p:blipFill>
        <p:spPr bwMode="auto">
          <a:xfrm>
            <a:off x="5663339" y="3193213"/>
            <a:ext cx="1610687" cy="145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83705" y="2542938"/>
            <a:ext cx="2261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ООО «Биомедицинские 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Инновационные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Технологии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(г. Тверь, г. Кондопога) </a:t>
            </a:r>
            <a:endParaRPr lang="ru-RU" sz="1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46116" y="4612275"/>
            <a:ext cx="2291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ООО «Инбиотех»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(г. Тула, г. Петрозаводск) </a:t>
            </a:r>
            <a:endParaRPr lang="ru-RU" sz="1200" b="1" dirty="0"/>
          </a:p>
        </p:txBody>
      </p:sp>
      <p:pic>
        <p:nvPicPr>
          <p:cNvPr id="15" name="Picture 8">
            <a:extLst>
              <a:ext uri="{FF2B5EF4-FFF2-40B4-BE49-F238E27FC236}">
                <a16:creationId xmlns="" xmlns:a16="http://schemas.microsoft.com/office/drawing/2014/main" xmlns:lc="http://schemas.openxmlformats.org/drawingml/2006/lockedCanvas" id="{6ACB0392-F9D2-E7A4-3A65-B0B5A450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59" y="5097421"/>
            <a:ext cx="2862056" cy="141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46116" y="645181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ООО «Промышленные корма»</a:t>
            </a:r>
          </a:p>
          <a:p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(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Калининград, ) </a:t>
            </a:r>
            <a:endParaRPr lang="ru-RU" sz="1200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595B64-546B-1217-7B04-BFAD86F3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64" t="7390" r="6130" b="3650"/>
          <a:stretch/>
        </p:blipFill>
        <p:spPr>
          <a:xfrm>
            <a:off x="4275299" y="3185384"/>
            <a:ext cx="1337787" cy="1441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77517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1293</Words>
  <Application>Microsoft Office PowerPoint</Application>
  <PresentationFormat>Произвольный</PresentationFormat>
  <Paragraphs>361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Приемная кампания ПетрГУ 2026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Приемная кампания ПетрГУ 2021</dc:title>
  <dc:creator>СВЕТЛАНА</dc:creator>
  <cp:lastModifiedBy>unknown</cp:lastModifiedBy>
  <cp:revision>195</cp:revision>
  <dcterms:created xsi:type="dcterms:W3CDTF">2020-12-25T13:24:12Z</dcterms:created>
  <dcterms:modified xsi:type="dcterms:W3CDTF">2025-11-09T18:32:44Z</dcterms:modified>
</cp:coreProperties>
</file>